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sldIdLst>
    <p:sldId id="256" r:id="rId2"/>
    <p:sldId id="299" r:id="rId3"/>
    <p:sldId id="257" r:id="rId4"/>
    <p:sldId id="279" r:id="rId5"/>
    <p:sldId id="278" r:id="rId6"/>
    <p:sldId id="280" r:id="rId7"/>
    <p:sldId id="281" r:id="rId8"/>
    <p:sldId id="258" r:id="rId9"/>
    <p:sldId id="266" r:id="rId10"/>
    <p:sldId id="267" r:id="rId11"/>
    <p:sldId id="268" r:id="rId12"/>
    <p:sldId id="264" r:id="rId13"/>
    <p:sldId id="269" r:id="rId14"/>
    <p:sldId id="270" r:id="rId15"/>
    <p:sldId id="271" r:id="rId16"/>
    <p:sldId id="265" r:id="rId17"/>
    <p:sldId id="272" r:id="rId18"/>
    <p:sldId id="274" r:id="rId19"/>
    <p:sldId id="273" r:id="rId20"/>
    <p:sldId id="263" r:id="rId21"/>
    <p:sldId id="275" r:id="rId22"/>
    <p:sldId id="276" r:id="rId23"/>
    <p:sldId id="277" r:id="rId24"/>
    <p:sldId id="262" r:id="rId25"/>
    <p:sldId id="261" r:id="rId26"/>
    <p:sldId id="260" r:id="rId27"/>
    <p:sldId id="259"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9" d="100"/>
          <a:sy n="79" d="100"/>
        </p:scale>
        <p:origin x="3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1C05B4-69F6-44AD-B888-B40DC854199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F6F770F-831F-4D05-8383-3FD8D4978715}">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Objective: the objective of this project is to create a comprehensive power BI dashboard utilizing the weather data database. The dashboard aims to provide valuable insights into weather trends, temperature variations, humidity levels, wind patterns, and extreme weather conditions. This will enable data-driven decision-making for climate monitoring, forecasting, and strategic planning.</a:t>
          </a:r>
          <a:endParaRPr lang="en-US" b="0" dirty="0"/>
        </a:p>
      </dgm:t>
    </dgm:pt>
    <dgm:pt modelId="{2270EB24-4EC6-4BF0-AF00-410CCE77EB45}" type="parTrans" cxnId="{1B4B2595-27A7-4C61-A8EC-58685FAD0575}">
      <dgm:prSet/>
      <dgm:spPr/>
      <dgm:t>
        <a:bodyPr/>
        <a:lstStyle/>
        <a:p>
          <a:endParaRPr lang="en-US"/>
        </a:p>
      </dgm:t>
    </dgm:pt>
    <dgm:pt modelId="{DA492FCC-43D8-49AB-A96D-CF395108E675}" type="sibTrans" cxnId="{1B4B2595-27A7-4C61-A8EC-58685FAD0575}">
      <dgm:prSet/>
      <dgm:spPr/>
      <dgm:t>
        <a:bodyPr/>
        <a:lstStyle/>
        <a:p>
          <a:endParaRPr lang="en-US"/>
        </a:p>
      </dgm:t>
    </dgm:pt>
    <dgm:pt modelId="{874C62E2-B4BD-4986-85AE-286BCC9E67D2}">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Analysis scope: the analysis will focus on various aspects of weather patterns, including temperature trends over time, humidity fluctuations, wind speed and direction analysis, and the impact of weather conditions on different regions. It will encompass historical weather data, geographical distribution of weather attributes, and correlations between different climate factors across multiple cities and countries.</a:t>
          </a:r>
          <a:endParaRPr lang="en-US" b="0" dirty="0"/>
        </a:p>
      </dgm:t>
    </dgm:pt>
    <dgm:pt modelId="{FB70E818-259C-4EA4-8948-8EC1C09162A3}" type="sibTrans" cxnId="{C7A41910-3156-4DB1-A747-2EF0B02859D2}">
      <dgm:prSet/>
      <dgm:spPr/>
      <dgm:t>
        <a:bodyPr/>
        <a:lstStyle/>
        <a:p>
          <a:endParaRPr lang="en-US"/>
        </a:p>
      </dgm:t>
    </dgm:pt>
    <dgm:pt modelId="{AE3E01F3-9802-4D66-9758-1469F1AD8B37}" type="parTrans" cxnId="{C7A41910-3156-4DB1-A747-2EF0B02859D2}">
      <dgm:prSet/>
      <dgm:spPr/>
      <dgm:t>
        <a:bodyPr/>
        <a:lstStyle/>
        <a:p>
          <a:endParaRPr lang="en-US"/>
        </a:p>
      </dgm:t>
    </dgm:pt>
    <dgm:pt modelId="{AB8BE794-3DF4-40D0-A4EC-7B55CA345BB8}">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Goal: the primary goal of this power bi dashboard is to offer a holistic view of weather trends and climate patterns. It will provide actionable insights to help meteorologists, researchers, and decision-makers optimize weather forecasting, analyze seasonal variations, identify extreme weather events, and improve overall weather-related strategies.</a:t>
          </a:r>
          <a:endParaRPr lang="en-US" b="0" dirty="0"/>
        </a:p>
      </dgm:t>
    </dgm:pt>
    <dgm:pt modelId="{62D2489D-79C6-4E33-8013-DC62EA6689A2}" type="sibTrans" cxnId="{3F525090-77C1-4377-A2A3-3D42F03199D5}">
      <dgm:prSet/>
      <dgm:spPr/>
      <dgm:t>
        <a:bodyPr/>
        <a:lstStyle/>
        <a:p>
          <a:endParaRPr lang="en-US"/>
        </a:p>
      </dgm:t>
    </dgm:pt>
    <dgm:pt modelId="{35A6AE94-7339-420E-B787-24832E4F2FA2}" type="parTrans" cxnId="{3F525090-77C1-4377-A2A3-3D42F03199D5}">
      <dgm:prSet/>
      <dgm:spPr/>
      <dgm:t>
        <a:bodyPr/>
        <a:lstStyle/>
        <a:p>
          <a:endParaRPr lang="en-US"/>
        </a:p>
      </dgm:t>
    </dgm:pt>
    <dgm:pt modelId="{42BA73E4-1E61-465C-8C2C-005A01C9BBD5}" type="pres">
      <dgm:prSet presAssocID="{2F1C05B4-69F6-44AD-B888-B40DC8541998}" presName="root" presStyleCnt="0">
        <dgm:presLayoutVars>
          <dgm:dir/>
          <dgm:resizeHandles val="exact"/>
        </dgm:presLayoutVars>
      </dgm:prSet>
      <dgm:spPr/>
    </dgm:pt>
    <dgm:pt modelId="{170E9B53-BEB5-4FF0-A315-6BDEF769AB88}" type="pres">
      <dgm:prSet presAssocID="{6F6F770F-831F-4D05-8383-3FD8D4978715}" presName="compNode" presStyleCnt="0"/>
      <dgm:spPr/>
    </dgm:pt>
    <dgm:pt modelId="{04731B42-631B-40AD-94FE-4CD2339D8F8F}" type="pres">
      <dgm:prSet presAssocID="{6F6F770F-831F-4D05-8383-3FD8D4978715}" presName="bgRect" presStyleLbl="bgShp" presStyleIdx="0" presStyleCnt="3"/>
      <dgm:spPr/>
    </dgm:pt>
    <dgm:pt modelId="{F6D5668A-9D06-43DE-A277-1057F4BDE8E7}" type="pres">
      <dgm:prSet presAssocID="{6F6F770F-831F-4D05-8383-3FD8D49787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F6DFA44E-E2D9-4D87-9786-61B53854A866}" type="pres">
      <dgm:prSet presAssocID="{6F6F770F-831F-4D05-8383-3FD8D4978715}" presName="spaceRect" presStyleCnt="0"/>
      <dgm:spPr/>
    </dgm:pt>
    <dgm:pt modelId="{6D42316F-CEF5-4ADB-B3AE-59AFD484513E}" type="pres">
      <dgm:prSet presAssocID="{6F6F770F-831F-4D05-8383-3FD8D4978715}" presName="parTx" presStyleLbl="revTx" presStyleIdx="0" presStyleCnt="3">
        <dgm:presLayoutVars>
          <dgm:chMax val="0"/>
          <dgm:chPref val="0"/>
        </dgm:presLayoutVars>
      </dgm:prSet>
      <dgm:spPr/>
    </dgm:pt>
    <dgm:pt modelId="{A5EFFF64-BECD-486C-A0B7-A9BE2B45CA76}" type="pres">
      <dgm:prSet presAssocID="{DA492FCC-43D8-49AB-A96D-CF395108E675}" presName="sibTrans" presStyleCnt="0"/>
      <dgm:spPr/>
    </dgm:pt>
    <dgm:pt modelId="{D40F0384-8D0C-4CB8-8981-2DBA3A4ECB64}" type="pres">
      <dgm:prSet presAssocID="{874C62E2-B4BD-4986-85AE-286BCC9E67D2}" presName="compNode" presStyleCnt="0"/>
      <dgm:spPr/>
    </dgm:pt>
    <dgm:pt modelId="{5D87C3F5-DC3E-4CB9-815A-8767DE59AB7A}" type="pres">
      <dgm:prSet presAssocID="{874C62E2-B4BD-4986-85AE-286BCC9E67D2}" presName="bgRect" presStyleLbl="bgShp" presStyleIdx="1" presStyleCnt="3"/>
      <dgm:spPr/>
    </dgm:pt>
    <dgm:pt modelId="{8FF79981-B922-4B84-A0D8-CDDF79CC0241}" type="pres">
      <dgm:prSet presAssocID="{874C62E2-B4BD-4986-85AE-286BCC9E67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on Shelf"/>
        </a:ext>
      </dgm:extLst>
    </dgm:pt>
    <dgm:pt modelId="{85CE40B8-E1FD-4A46-A80F-92A90E9B456E}" type="pres">
      <dgm:prSet presAssocID="{874C62E2-B4BD-4986-85AE-286BCC9E67D2}" presName="spaceRect" presStyleCnt="0"/>
      <dgm:spPr/>
    </dgm:pt>
    <dgm:pt modelId="{4AE3773C-F5A0-43EE-8CE8-BA66C28699D0}" type="pres">
      <dgm:prSet presAssocID="{874C62E2-B4BD-4986-85AE-286BCC9E67D2}" presName="parTx" presStyleLbl="revTx" presStyleIdx="1" presStyleCnt="3">
        <dgm:presLayoutVars>
          <dgm:chMax val="0"/>
          <dgm:chPref val="0"/>
        </dgm:presLayoutVars>
      </dgm:prSet>
      <dgm:spPr/>
    </dgm:pt>
    <dgm:pt modelId="{530DE104-209C-4633-BAEA-E6BF38F5F1DC}" type="pres">
      <dgm:prSet presAssocID="{FB70E818-259C-4EA4-8948-8EC1C09162A3}" presName="sibTrans" presStyleCnt="0"/>
      <dgm:spPr/>
    </dgm:pt>
    <dgm:pt modelId="{6D14F9A3-2F8A-409D-AA4A-E269F28FC343}" type="pres">
      <dgm:prSet presAssocID="{AB8BE794-3DF4-40D0-A4EC-7B55CA345BB8}" presName="compNode" presStyleCnt="0"/>
      <dgm:spPr/>
    </dgm:pt>
    <dgm:pt modelId="{C4B7E81B-C085-4799-ABF2-867D6EDEF389}" type="pres">
      <dgm:prSet presAssocID="{AB8BE794-3DF4-40D0-A4EC-7B55CA345BB8}" presName="bgRect" presStyleLbl="bgShp" presStyleIdx="2" presStyleCnt="3"/>
      <dgm:spPr/>
    </dgm:pt>
    <dgm:pt modelId="{165C6BA0-6ADC-49CB-93BA-13DD699340DA}" type="pres">
      <dgm:prSet presAssocID="{AB8BE794-3DF4-40D0-A4EC-7B55CA345B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57E9BEEA-13CA-40E6-B0CB-3F6A17F817C3}" type="pres">
      <dgm:prSet presAssocID="{AB8BE794-3DF4-40D0-A4EC-7B55CA345BB8}" presName="spaceRect" presStyleCnt="0"/>
      <dgm:spPr/>
    </dgm:pt>
    <dgm:pt modelId="{8B78EEE9-5C35-498D-8974-82FBC1E02CA1}" type="pres">
      <dgm:prSet presAssocID="{AB8BE794-3DF4-40D0-A4EC-7B55CA345BB8}" presName="parTx" presStyleLbl="revTx" presStyleIdx="2" presStyleCnt="3">
        <dgm:presLayoutVars>
          <dgm:chMax val="0"/>
          <dgm:chPref val="0"/>
        </dgm:presLayoutVars>
      </dgm:prSet>
      <dgm:spPr/>
    </dgm:pt>
  </dgm:ptLst>
  <dgm:cxnLst>
    <dgm:cxn modelId="{C7A41910-3156-4DB1-A747-2EF0B02859D2}" srcId="{2F1C05B4-69F6-44AD-B888-B40DC8541998}" destId="{874C62E2-B4BD-4986-85AE-286BCC9E67D2}" srcOrd="1" destOrd="0" parTransId="{AE3E01F3-9802-4D66-9758-1469F1AD8B37}" sibTransId="{FB70E818-259C-4EA4-8948-8EC1C09162A3}"/>
    <dgm:cxn modelId="{0AF96F6D-79CE-4CEB-880E-42681059D7F2}" type="presOf" srcId="{AB8BE794-3DF4-40D0-A4EC-7B55CA345BB8}" destId="{8B78EEE9-5C35-498D-8974-82FBC1E02CA1}" srcOrd="0" destOrd="0" presId="urn:microsoft.com/office/officeart/2018/2/layout/IconVerticalSolidList"/>
    <dgm:cxn modelId="{3F525090-77C1-4377-A2A3-3D42F03199D5}" srcId="{2F1C05B4-69F6-44AD-B888-B40DC8541998}" destId="{AB8BE794-3DF4-40D0-A4EC-7B55CA345BB8}" srcOrd="2" destOrd="0" parTransId="{35A6AE94-7339-420E-B787-24832E4F2FA2}" sibTransId="{62D2489D-79C6-4E33-8013-DC62EA6689A2}"/>
    <dgm:cxn modelId="{1B4B2595-27A7-4C61-A8EC-58685FAD0575}" srcId="{2F1C05B4-69F6-44AD-B888-B40DC8541998}" destId="{6F6F770F-831F-4D05-8383-3FD8D4978715}" srcOrd="0" destOrd="0" parTransId="{2270EB24-4EC6-4BF0-AF00-410CCE77EB45}" sibTransId="{DA492FCC-43D8-49AB-A96D-CF395108E675}"/>
    <dgm:cxn modelId="{64855AA0-B580-4E25-B418-138B4A5FA54C}" type="presOf" srcId="{6F6F770F-831F-4D05-8383-3FD8D4978715}" destId="{6D42316F-CEF5-4ADB-B3AE-59AFD484513E}" srcOrd="0" destOrd="0" presId="urn:microsoft.com/office/officeart/2018/2/layout/IconVerticalSolidList"/>
    <dgm:cxn modelId="{8B22BEC9-9033-45EB-9812-6642C9CFEEEF}" type="presOf" srcId="{2F1C05B4-69F6-44AD-B888-B40DC8541998}" destId="{42BA73E4-1E61-465C-8C2C-005A01C9BBD5}" srcOrd="0" destOrd="0" presId="urn:microsoft.com/office/officeart/2018/2/layout/IconVerticalSolidList"/>
    <dgm:cxn modelId="{AED32ED2-A9C3-4373-9C0D-1486A7024536}" type="presOf" srcId="{874C62E2-B4BD-4986-85AE-286BCC9E67D2}" destId="{4AE3773C-F5A0-43EE-8CE8-BA66C28699D0}" srcOrd="0" destOrd="0" presId="urn:microsoft.com/office/officeart/2018/2/layout/IconVerticalSolidList"/>
    <dgm:cxn modelId="{A9029D7B-7196-4F83-AFAB-CC0B612934D9}" type="presParOf" srcId="{42BA73E4-1E61-465C-8C2C-005A01C9BBD5}" destId="{170E9B53-BEB5-4FF0-A315-6BDEF769AB88}" srcOrd="0" destOrd="0" presId="urn:microsoft.com/office/officeart/2018/2/layout/IconVerticalSolidList"/>
    <dgm:cxn modelId="{14B5155A-FF76-48F4-8477-1E17F5AB10FD}" type="presParOf" srcId="{170E9B53-BEB5-4FF0-A315-6BDEF769AB88}" destId="{04731B42-631B-40AD-94FE-4CD2339D8F8F}" srcOrd="0" destOrd="0" presId="urn:microsoft.com/office/officeart/2018/2/layout/IconVerticalSolidList"/>
    <dgm:cxn modelId="{C3B45394-0F23-4A55-A9F5-8A5F87380843}" type="presParOf" srcId="{170E9B53-BEB5-4FF0-A315-6BDEF769AB88}" destId="{F6D5668A-9D06-43DE-A277-1057F4BDE8E7}" srcOrd="1" destOrd="0" presId="urn:microsoft.com/office/officeart/2018/2/layout/IconVerticalSolidList"/>
    <dgm:cxn modelId="{5982D44E-2916-4112-B416-EE23B8B06240}" type="presParOf" srcId="{170E9B53-BEB5-4FF0-A315-6BDEF769AB88}" destId="{F6DFA44E-E2D9-4D87-9786-61B53854A866}" srcOrd="2" destOrd="0" presId="urn:microsoft.com/office/officeart/2018/2/layout/IconVerticalSolidList"/>
    <dgm:cxn modelId="{29F1E669-8F6B-4235-BFE3-1FFDFD34C8CB}" type="presParOf" srcId="{170E9B53-BEB5-4FF0-A315-6BDEF769AB88}" destId="{6D42316F-CEF5-4ADB-B3AE-59AFD484513E}" srcOrd="3" destOrd="0" presId="urn:microsoft.com/office/officeart/2018/2/layout/IconVerticalSolidList"/>
    <dgm:cxn modelId="{1B631BF1-4E2A-46EA-87CE-4F13EA0EA70D}" type="presParOf" srcId="{42BA73E4-1E61-465C-8C2C-005A01C9BBD5}" destId="{A5EFFF64-BECD-486C-A0B7-A9BE2B45CA76}" srcOrd="1" destOrd="0" presId="urn:microsoft.com/office/officeart/2018/2/layout/IconVerticalSolidList"/>
    <dgm:cxn modelId="{5852EF99-B66D-46E1-8D0D-EAB45B356EFE}" type="presParOf" srcId="{42BA73E4-1E61-465C-8C2C-005A01C9BBD5}" destId="{D40F0384-8D0C-4CB8-8981-2DBA3A4ECB64}" srcOrd="2" destOrd="0" presId="urn:microsoft.com/office/officeart/2018/2/layout/IconVerticalSolidList"/>
    <dgm:cxn modelId="{757E5CC0-393D-4905-80AB-C234C1B1D9AA}" type="presParOf" srcId="{D40F0384-8D0C-4CB8-8981-2DBA3A4ECB64}" destId="{5D87C3F5-DC3E-4CB9-815A-8767DE59AB7A}" srcOrd="0" destOrd="0" presId="urn:microsoft.com/office/officeart/2018/2/layout/IconVerticalSolidList"/>
    <dgm:cxn modelId="{D5A38F4E-86E0-4A91-914E-6FC4A698EB77}" type="presParOf" srcId="{D40F0384-8D0C-4CB8-8981-2DBA3A4ECB64}" destId="{8FF79981-B922-4B84-A0D8-CDDF79CC0241}" srcOrd="1" destOrd="0" presId="urn:microsoft.com/office/officeart/2018/2/layout/IconVerticalSolidList"/>
    <dgm:cxn modelId="{4F1120FD-39A2-4D44-A502-1299E10CFFB0}" type="presParOf" srcId="{D40F0384-8D0C-4CB8-8981-2DBA3A4ECB64}" destId="{85CE40B8-E1FD-4A46-A80F-92A90E9B456E}" srcOrd="2" destOrd="0" presId="urn:microsoft.com/office/officeart/2018/2/layout/IconVerticalSolidList"/>
    <dgm:cxn modelId="{F3A2FFD7-5248-45ED-905B-73B21A003DE3}" type="presParOf" srcId="{D40F0384-8D0C-4CB8-8981-2DBA3A4ECB64}" destId="{4AE3773C-F5A0-43EE-8CE8-BA66C28699D0}" srcOrd="3" destOrd="0" presId="urn:microsoft.com/office/officeart/2018/2/layout/IconVerticalSolidList"/>
    <dgm:cxn modelId="{4ACFE379-F80A-4DB8-A9CD-76F9606973F5}" type="presParOf" srcId="{42BA73E4-1E61-465C-8C2C-005A01C9BBD5}" destId="{530DE104-209C-4633-BAEA-E6BF38F5F1DC}" srcOrd="3" destOrd="0" presId="urn:microsoft.com/office/officeart/2018/2/layout/IconVerticalSolidList"/>
    <dgm:cxn modelId="{E5E80D47-5A91-429D-ABAD-568D7ECBBFFD}" type="presParOf" srcId="{42BA73E4-1E61-465C-8C2C-005A01C9BBD5}" destId="{6D14F9A3-2F8A-409D-AA4A-E269F28FC343}" srcOrd="4" destOrd="0" presId="urn:microsoft.com/office/officeart/2018/2/layout/IconVerticalSolidList"/>
    <dgm:cxn modelId="{D05B255B-4DDA-4950-9FF0-7AB430DF46BE}" type="presParOf" srcId="{6D14F9A3-2F8A-409D-AA4A-E269F28FC343}" destId="{C4B7E81B-C085-4799-ABF2-867D6EDEF389}" srcOrd="0" destOrd="0" presId="urn:microsoft.com/office/officeart/2018/2/layout/IconVerticalSolidList"/>
    <dgm:cxn modelId="{DBA9B830-594F-4852-AE8F-6DB1534EF7C1}" type="presParOf" srcId="{6D14F9A3-2F8A-409D-AA4A-E269F28FC343}" destId="{165C6BA0-6ADC-49CB-93BA-13DD699340DA}" srcOrd="1" destOrd="0" presId="urn:microsoft.com/office/officeart/2018/2/layout/IconVerticalSolidList"/>
    <dgm:cxn modelId="{87F02562-035D-40DA-9C3D-EE9C59746E53}" type="presParOf" srcId="{6D14F9A3-2F8A-409D-AA4A-E269F28FC343}" destId="{57E9BEEA-13CA-40E6-B0CB-3F6A17F817C3}" srcOrd="2" destOrd="0" presId="urn:microsoft.com/office/officeart/2018/2/layout/IconVerticalSolidList"/>
    <dgm:cxn modelId="{2F5BF393-7714-4AE9-8346-ADCFCF69AC0F}" type="presParOf" srcId="{6D14F9A3-2F8A-409D-AA4A-E269F28FC343}" destId="{8B78EEE9-5C35-498D-8974-82FBC1E02C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455252-BE03-4AF1-AF51-16FA86303B7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318778C-65FD-4383-B476-06C247B53376}">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Report &amp; presentation: the report and presentation will showcase the power bi dashboard’s findings, explaining key weather trends and patterns. It will include visualizations such as geographical maps, time-series charts, heatmaps, and scatter plots to illustrate climate behaviors effectively. The presentation will highlight significant insights, methodologies used, and recommendations based on the analysis.</a:t>
          </a:r>
          <a:endParaRPr lang="en-US" b="0" dirty="0"/>
        </a:p>
      </dgm:t>
    </dgm:pt>
    <dgm:pt modelId="{8D2B138A-6A0F-4939-B526-89EB2686ED69}" type="parTrans" cxnId="{A7297131-D8B0-48D1-A966-C706F2C5FC5E}">
      <dgm:prSet/>
      <dgm:spPr/>
      <dgm:t>
        <a:bodyPr/>
        <a:lstStyle/>
        <a:p>
          <a:endParaRPr lang="en-US"/>
        </a:p>
      </dgm:t>
    </dgm:pt>
    <dgm:pt modelId="{9F125E55-A9EB-4C6A-8FD6-3A49C139E6CE}" type="sibTrans" cxnId="{A7297131-D8B0-48D1-A966-C706F2C5FC5E}">
      <dgm:prSet/>
      <dgm:spPr/>
      <dgm:t>
        <a:bodyPr/>
        <a:lstStyle/>
        <a:p>
          <a:endParaRPr lang="en-US"/>
        </a:p>
      </dgm:t>
    </dgm:pt>
    <dgm:pt modelId="{6B08260E-B0EE-4C56-8A43-9D290A38CBA8}">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Insights &amp; recommendations : identification of cities with the highest and lowest average temperatures for better climate awareness. Recognition of seasonal variations in humidity and air pressure for weather forecasting improvements. Understanding wind speed and direction patterns for transportation and energy sector applications. Detection of extreme weather conditions and their impact to aid disaster preparedness.</a:t>
          </a:r>
          <a:endParaRPr lang="en-US" b="0" dirty="0"/>
        </a:p>
      </dgm:t>
    </dgm:pt>
    <dgm:pt modelId="{AC19C1A8-B545-4BC2-AD90-9F9B5E2349D4}" type="parTrans" cxnId="{5767C718-B300-4EA0-8FA1-CC645EE58A8D}">
      <dgm:prSet/>
      <dgm:spPr/>
      <dgm:t>
        <a:bodyPr/>
        <a:lstStyle/>
        <a:p>
          <a:endParaRPr lang="en-US"/>
        </a:p>
      </dgm:t>
    </dgm:pt>
    <dgm:pt modelId="{56168EC4-0EDE-4009-9CDA-98313F96C9CF}" type="sibTrans" cxnId="{5767C718-B300-4EA0-8FA1-CC645EE58A8D}">
      <dgm:prSet/>
      <dgm:spPr/>
      <dgm:t>
        <a:bodyPr/>
        <a:lstStyle/>
        <a:p>
          <a:endParaRPr lang="en-US"/>
        </a:p>
      </dgm:t>
    </dgm:pt>
    <dgm:pt modelId="{D25A176C-8C97-40A7-BA4E-2CCFE1EA4C34}">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The power bi dashboard will serve as a powerful tool for analyzing historical and real-time weather data, facilitating informed decision-making for climate research, urban planning, and disaster management.</a:t>
          </a:r>
          <a:endParaRPr lang="en-US" b="0" dirty="0"/>
        </a:p>
      </dgm:t>
    </dgm:pt>
    <dgm:pt modelId="{73B0DF02-5800-4734-BD30-1F0920C3BBD6}" type="parTrans" cxnId="{2796D265-1AA9-45D1-833A-88A014C690CD}">
      <dgm:prSet/>
      <dgm:spPr/>
      <dgm:t>
        <a:bodyPr/>
        <a:lstStyle/>
        <a:p>
          <a:endParaRPr lang="en-US"/>
        </a:p>
      </dgm:t>
    </dgm:pt>
    <dgm:pt modelId="{774FC9CE-392A-4FBB-9C08-876004BA664B}" type="sibTrans" cxnId="{2796D265-1AA9-45D1-833A-88A014C690CD}">
      <dgm:prSet/>
      <dgm:spPr/>
      <dgm:t>
        <a:bodyPr/>
        <a:lstStyle/>
        <a:p>
          <a:endParaRPr lang="en-US"/>
        </a:p>
      </dgm:t>
    </dgm:pt>
    <dgm:pt modelId="{C2270E44-7F7D-4B0D-A294-D1AE0857B95E}" type="pres">
      <dgm:prSet presAssocID="{0A455252-BE03-4AF1-AF51-16FA86303B71}" presName="root" presStyleCnt="0">
        <dgm:presLayoutVars>
          <dgm:dir/>
          <dgm:resizeHandles val="exact"/>
        </dgm:presLayoutVars>
      </dgm:prSet>
      <dgm:spPr/>
    </dgm:pt>
    <dgm:pt modelId="{01E5AB18-865C-422D-A074-3D24C86B693D}" type="pres">
      <dgm:prSet presAssocID="{E318778C-65FD-4383-B476-06C247B53376}" presName="compNode" presStyleCnt="0"/>
      <dgm:spPr/>
    </dgm:pt>
    <dgm:pt modelId="{570B6B38-C841-49C3-9E16-84F449592AF7}" type="pres">
      <dgm:prSet presAssocID="{E318778C-65FD-4383-B476-06C247B53376}" presName="bgRect" presStyleLbl="bgShp" presStyleIdx="0" presStyleCnt="3"/>
      <dgm:spPr/>
    </dgm:pt>
    <dgm:pt modelId="{5709029B-BC64-4F43-AD8C-71360417908E}" type="pres">
      <dgm:prSet presAssocID="{E318778C-65FD-4383-B476-06C247B533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mark"/>
        </a:ext>
      </dgm:extLst>
    </dgm:pt>
    <dgm:pt modelId="{BCD30284-F6F2-48D9-8407-5E3DA01BAA46}" type="pres">
      <dgm:prSet presAssocID="{E318778C-65FD-4383-B476-06C247B53376}" presName="spaceRect" presStyleCnt="0"/>
      <dgm:spPr/>
    </dgm:pt>
    <dgm:pt modelId="{EC60A84C-34DC-4BE7-A2F1-8F5594351548}" type="pres">
      <dgm:prSet presAssocID="{E318778C-65FD-4383-B476-06C247B53376}" presName="parTx" presStyleLbl="revTx" presStyleIdx="0" presStyleCnt="3">
        <dgm:presLayoutVars>
          <dgm:chMax val="0"/>
          <dgm:chPref val="0"/>
        </dgm:presLayoutVars>
      </dgm:prSet>
      <dgm:spPr/>
    </dgm:pt>
    <dgm:pt modelId="{73EF8928-DCE8-45BA-B135-2208AF321FFF}" type="pres">
      <dgm:prSet presAssocID="{9F125E55-A9EB-4C6A-8FD6-3A49C139E6CE}" presName="sibTrans" presStyleCnt="0"/>
      <dgm:spPr/>
    </dgm:pt>
    <dgm:pt modelId="{29E4C05A-BD0B-4E98-9864-FBECDF435A62}" type="pres">
      <dgm:prSet presAssocID="{6B08260E-B0EE-4C56-8A43-9D290A38CBA8}" presName="compNode" presStyleCnt="0"/>
      <dgm:spPr/>
    </dgm:pt>
    <dgm:pt modelId="{0F028661-5413-4289-9906-9F667911A4AD}" type="pres">
      <dgm:prSet presAssocID="{6B08260E-B0EE-4C56-8A43-9D290A38CBA8}" presName="bgRect" presStyleLbl="bgShp" presStyleIdx="1" presStyleCnt="3"/>
      <dgm:spPr/>
    </dgm:pt>
    <dgm:pt modelId="{957D4414-1DE6-4608-98DA-46BE8A808BDE}" type="pres">
      <dgm:prSet presAssocID="{6B08260E-B0EE-4C56-8A43-9D290A38CB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EC3E51EB-4BA0-4339-9408-121E0F1611F1}" type="pres">
      <dgm:prSet presAssocID="{6B08260E-B0EE-4C56-8A43-9D290A38CBA8}" presName="spaceRect" presStyleCnt="0"/>
      <dgm:spPr/>
    </dgm:pt>
    <dgm:pt modelId="{DBC3D670-0C72-41BA-82A7-50C379C6CAB4}" type="pres">
      <dgm:prSet presAssocID="{6B08260E-B0EE-4C56-8A43-9D290A38CBA8}" presName="parTx" presStyleLbl="revTx" presStyleIdx="1" presStyleCnt="3">
        <dgm:presLayoutVars>
          <dgm:chMax val="0"/>
          <dgm:chPref val="0"/>
        </dgm:presLayoutVars>
      </dgm:prSet>
      <dgm:spPr/>
    </dgm:pt>
    <dgm:pt modelId="{894C8561-18F0-4CA8-896B-E2629DF7B076}" type="pres">
      <dgm:prSet presAssocID="{56168EC4-0EDE-4009-9CDA-98313F96C9CF}" presName="sibTrans" presStyleCnt="0"/>
      <dgm:spPr/>
    </dgm:pt>
    <dgm:pt modelId="{F5E79475-806F-4334-B953-B5C2D18AE892}" type="pres">
      <dgm:prSet presAssocID="{D25A176C-8C97-40A7-BA4E-2CCFE1EA4C34}" presName="compNode" presStyleCnt="0"/>
      <dgm:spPr/>
    </dgm:pt>
    <dgm:pt modelId="{4620D977-BE1B-4218-A1BC-C3018F37BA41}" type="pres">
      <dgm:prSet presAssocID="{D25A176C-8C97-40A7-BA4E-2CCFE1EA4C34}" presName="bgRect" presStyleLbl="bgShp" presStyleIdx="2" presStyleCnt="3"/>
      <dgm:spPr/>
    </dgm:pt>
    <dgm:pt modelId="{21EC89DE-8A82-4F01-A468-D0CC72D14F77}" type="pres">
      <dgm:prSet presAssocID="{D25A176C-8C97-40A7-BA4E-2CCFE1EA4C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6235F53C-1C92-4193-8B5E-B64CEF48E284}" type="pres">
      <dgm:prSet presAssocID="{D25A176C-8C97-40A7-BA4E-2CCFE1EA4C34}" presName="spaceRect" presStyleCnt="0"/>
      <dgm:spPr/>
    </dgm:pt>
    <dgm:pt modelId="{87AB4B32-239A-4CDD-BCF0-AC110BB2697E}" type="pres">
      <dgm:prSet presAssocID="{D25A176C-8C97-40A7-BA4E-2CCFE1EA4C34}" presName="parTx" presStyleLbl="revTx" presStyleIdx="2" presStyleCnt="3">
        <dgm:presLayoutVars>
          <dgm:chMax val="0"/>
          <dgm:chPref val="0"/>
        </dgm:presLayoutVars>
      </dgm:prSet>
      <dgm:spPr/>
    </dgm:pt>
  </dgm:ptLst>
  <dgm:cxnLst>
    <dgm:cxn modelId="{174F1F10-7E1A-4D46-96FF-D3E5F3C4C97A}" type="presOf" srcId="{0A455252-BE03-4AF1-AF51-16FA86303B71}" destId="{C2270E44-7F7D-4B0D-A294-D1AE0857B95E}" srcOrd="0" destOrd="0" presId="urn:microsoft.com/office/officeart/2018/2/layout/IconVerticalSolidList"/>
    <dgm:cxn modelId="{5767C718-B300-4EA0-8FA1-CC645EE58A8D}" srcId="{0A455252-BE03-4AF1-AF51-16FA86303B71}" destId="{6B08260E-B0EE-4C56-8A43-9D290A38CBA8}" srcOrd="1" destOrd="0" parTransId="{AC19C1A8-B545-4BC2-AD90-9F9B5E2349D4}" sibTransId="{56168EC4-0EDE-4009-9CDA-98313F96C9CF}"/>
    <dgm:cxn modelId="{3F2A641C-926B-4016-8E73-AECC26D5BAA3}" type="presOf" srcId="{6B08260E-B0EE-4C56-8A43-9D290A38CBA8}" destId="{DBC3D670-0C72-41BA-82A7-50C379C6CAB4}" srcOrd="0" destOrd="0" presId="urn:microsoft.com/office/officeart/2018/2/layout/IconVerticalSolidList"/>
    <dgm:cxn modelId="{A7297131-D8B0-48D1-A966-C706F2C5FC5E}" srcId="{0A455252-BE03-4AF1-AF51-16FA86303B71}" destId="{E318778C-65FD-4383-B476-06C247B53376}" srcOrd="0" destOrd="0" parTransId="{8D2B138A-6A0F-4939-B526-89EB2686ED69}" sibTransId="{9F125E55-A9EB-4C6A-8FD6-3A49C139E6CE}"/>
    <dgm:cxn modelId="{2796D265-1AA9-45D1-833A-88A014C690CD}" srcId="{0A455252-BE03-4AF1-AF51-16FA86303B71}" destId="{D25A176C-8C97-40A7-BA4E-2CCFE1EA4C34}" srcOrd="2" destOrd="0" parTransId="{73B0DF02-5800-4734-BD30-1F0920C3BBD6}" sibTransId="{774FC9CE-392A-4FBB-9C08-876004BA664B}"/>
    <dgm:cxn modelId="{B9482969-C361-467A-8D52-95BC6C5D87E1}" type="presOf" srcId="{D25A176C-8C97-40A7-BA4E-2CCFE1EA4C34}" destId="{87AB4B32-239A-4CDD-BCF0-AC110BB2697E}" srcOrd="0" destOrd="0" presId="urn:microsoft.com/office/officeart/2018/2/layout/IconVerticalSolidList"/>
    <dgm:cxn modelId="{6A7E5981-54E6-42B5-9B6E-E8AC46857365}" type="presOf" srcId="{E318778C-65FD-4383-B476-06C247B53376}" destId="{EC60A84C-34DC-4BE7-A2F1-8F5594351548}" srcOrd="0" destOrd="0" presId="urn:microsoft.com/office/officeart/2018/2/layout/IconVerticalSolidList"/>
    <dgm:cxn modelId="{5C44008F-1152-4D4C-8A1B-246B44187E55}" type="presParOf" srcId="{C2270E44-7F7D-4B0D-A294-D1AE0857B95E}" destId="{01E5AB18-865C-422D-A074-3D24C86B693D}" srcOrd="0" destOrd="0" presId="urn:microsoft.com/office/officeart/2018/2/layout/IconVerticalSolidList"/>
    <dgm:cxn modelId="{4B4BDCBE-BACC-43AD-9CAC-A3F93A996545}" type="presParOf" srcId="{01E5AB18-865C-422D-A074-3D24C86B693D}" destId="{570B6B38-C841-49C3-9E16-84F449592AF7}" srcOrd="0" destOrd="0" presId="urn:microsoft.com/office/officeart/2018/2/layout/IconVerticalSolidList"/>
    <dgm:cxn modelId="{1DD9EB44-2BAA-48F8-8B48-F42D63E823CA}" type="presParOf" srcId="{01E5AB18-865C-422D-A074-3D24C86B693D}" destId="{5709029B-BC64-4F43-AD8C-71360417908E}" srcOrd="1" destOrd="0" presId="urn:microsoft.com/office/officeart/2018/2/layout/IconVerticalSolidList"/>
    <dgm:cxn modelId="{CB0E8208-5806-4952-90AE-DFFC667A5FC9}" type="presParOf" srcId="{01E5AB18-865C-422D-A074-3D24C86B693D}" destId="{BCD30284-F6F2-48D9-8407-5E3DA01BAA46}" srcOrd="2" destOrd="0" presId="urn:microsoft.com/office/officeart/2018/2/layout/IconVerticalSolidList"/>
    <dgm:cxn modelId="{BB0FCC3D-BF12-40C3-B57B-7D4C9238BFB6}" type="presParOf" srcId="{01E5AB18-865C-422D-A074-3D24C86B693D}" destId="{EC60A84C-34DC-4BE7-A2F1-8F5594351548}" srcOrd="3" destOrd="0" presId="urn:microsoft.com/office/officeart/2018/2/layout/IconVerticalSolidList"/>
    <dgm:cxn modelId="{74ADCDA4-C5FD-4955-BB09-52091B5D1BD2}" type="presParOf" srcId="{C2270E44-7F7D-4B0D-A294-D1AE0857B95E}" destId="{73EF8928-DCE8-45BA-B135-2208AF321FFF}" srcOrd="1" destOrd="0" presId="urn:microsoft.com/office/officeart/2018/2/layout/IconVerticalSolidList"/>
    <dgm:cxn modelId="{311B5962-6429-4243-B64E-F272A9A43D5B}" type="presParOf" srcId="{C2270E44-7F7D-4B0D-A294-D1AE0857B95E}" destId="{29E4C05A-BD0B-4E98-9864-FBECDF435A62}" srcOrd="2" destOrd="0" presId="urn:microsoft.com/office/officeart/2018/2/layout/IconVerticalSolidList"/>
    <dgm:cxn modelId="{D3DFD00C-DD37-479D-BF80-55AA00871FFE}" type="presParOf" srcId="{29E4C05A-BD0B-4E98-9864-FBECDF435A62}" destId="{0F028661-5413-4289-9906-9F667911A4AD}" srcOrd="0" destOrd="0" presId="urn:microsoft.com/office/officeart/2018/2/layout/IconVerticalSolidList"/>
    <dgm:cxn modelId="{179333C6-A3DC-49C7-9A23-9391AA4C112D}" type="presParOf" srcId="{29E4C05A-BD0B-4E98-9864-FBECDF435A62}" destId="{957D4414-1DE6-4608-98DA-46BE8A808BDE}" srcOrd="1" destOrd="0" presId="urn:microsoft.com/office/officeart/2018/2/layout/IconVerticalSolidList"/>
    <dgm:cxn modelId="{7F5F5315-2568-4557-9B01-B6C1F0B8BE70}" type="presParOf" srcId="{29E4C05A-BD0B-4E98-9864-FBECDF435A62}" destId="{EC3E51EB-4BA0-4339-9408-121E0F1611F1}" srcOrd="2" destOrd="0" presId="urn:microsoft.com/office/officeart/2018/2/layout/IconVerticalSolidList"/>
    <dgm:cxn modelId="{E3F50D86-2F73-483A-8BC3-1D1E0B0E4A93}" type="presParOf" srcId="{29E4C05A-BD0B-4E98-9864-FBECDF435A62}" destId="{DBC3D670-0C72-41BA-82A7-50C379C6CAB4}" srcOrd="3" destOrd="0" presId="urn:microsoft.com/office/officeart/2018/2/layout/IconVerticalSolidList"/>
    <dgm:cxn modelId="{799E8561-082C-4EF4-B8FB-A35E36063FBB}" type="presParOf" srcId="{C2270E44-7F7D-4B0D-A294-D1AE0857B95E}" destId="{894C8561-18F0-4CA8-896B-E2629DF7B076}" srcOrd="3" destOrd="0" presId="urn:microsoft.com/office/officeart/2018/2/layout/IconVerticalSolidList"/>
    <dgm:cxn modelId="{20EB89F8-9ABA-4465-9A45-14151700B202}" type="presParOf" srcId="{C2270E44-7F7D-4B0D-A294-D1AE0857B95E}" destId="{F5E79475-806F-4334-B953-B5C2D18AE892}" srcOrd="4" destOrd="0" presId="urn:microsoft.com/office/officeart/2018/2/layout/IconVerticalSolidList"/>
    <dgm:cxn modelId="{5A3FBE7E-6BFC-422D-BF91-8D4443532219}" type="presParOf" srcId="{F5E79475-806F-4334-B953-B5C2D18AE892}" destId="{4620D977-BE1B-4218-A1BC-C3018F37BA41}" srcOrd="0" destOrd="0" presId="urn:microsoft.com/office/officeart/2018/2/layout/IconVerticalSolidList"/>
    <dgm:cxn modelId="{5749D14C-FBCF-4CFB-9C68-7CA82699C451}" type="presParOf" srcId="{F5E79475-806F-4334-B953-B5C2D18AE892}" destId="{21EC89DE-8A82-4F01-A468-D0CC72D14F77}" srcOrd="1" destOrd="0" presId="urn:microsoft.com/office/officeart/2018/2/layout/IconVerticalSolidList"/>
    <dgm:cxn modelId="{4D1F10BE-3F24-4434-87AF-2508EE64A4D7}" type="presParOf" srcId="{F5E79475-806F-4334-B953-B5C2D18AE892}" destId="{6235F53C-1C92-4193-8B5E-B64CEF48E284}" srcOrd="2" destOrd="0" presId="urn:microsoft.com/office/officeart/2018/2/layout/IconVerticalSolidList"/>
    <dgm:cxn modelId="{8A10ECA9-CC3F-4079-923E-AE6F99F46C48}" type="presParOf" srcId="{F5E79475-806F-4334-B953-B5C2D18AE892}" destId="{87AB4B32-239A-4CDD-BCF0-AC110BB269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1B42-631B-40AD-94FE-4CD2339D8F8F}">
      <dsp:nvSpPr>
        <dsp:cNvPr id="0" name=""/>
        <dsp:cNvSpPr/>
      </dsp:nvSpPr>
      <dsp:spPr>
        <a:xfrm>
          <a:off x="0" y="519"/>
          <a:ext cx="10473268" cy="12153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D5668A-9D06-43DE-A277-1057F4BDE8E7}">
      <dsp:nvSpPr>
        <dsp:cNvPr id="0" name=""/>
        <dsp:cNvSpPr/>
      </dsp:nvSpPr>
      <dsp:spPr>
        <a:xfrm>
          <a:off x="367647" y="273976"/>
          <a:ext cx="668449" cy="6684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42316F-CEF5-4ADB-B3AE-59AFD484513E}">
      <dsp:nvSpPr>
        <dsp:cNvPr id="0" name=""/>
        <dsp:cNvSpPr/>
      </dsp:nvSpPr>
      <dsp:spPr>
        <a:xfrm>
          <a:off x="1403744" y="519"/>
          <a:ext cx="9069523" cy="121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26" tIns="128626" rIns="128626" bIns="128626" numCol="1" spcCol="1270" anchor="ctr" anchorCtr="0">
          <a:noAutofit/>
        </a:bodyPr>
        <a:lstStyle/>
        <a:p>
          <a:pPr marL="0" lvl="0" indent="0" algn="l" defTabSz="711200">
            <a:lnSpc>
              <a:spcPct val="100000"/>
            </a:lnSpc>
            <a:spcBef>
              <a:spcPct val="0"/>
            </a:spcBef>
            <a:spcAft>
              <a:spcPct val="35000"/>
            </a:spcAft>
            <a:buNone/>
          </a:pPr>
          <a:r>
            <a:rPr lang="en-US" sz="1600" b="0" kern="1200" cap="none" dirty="0">
              <a:latin typeface="Times New Roman" panose="02020603050405020304" pitchFamily="18" charset="0"/>
              <a:cs typeface="Times New Roman" panose="02020603050405020304" pitchFamily="18" charset="0"/>
            </a:rPr>
            <a:t>Objective: the objective of this project is to create a comprehensive power BI dashboard utilizing the weather data database. The dashboard aims to provide valuable insights into weather trends, temperature variations, humidity levels, wind patterns, and extreme weather conditions. This will enable data-driven decision-making for climate monitoring, forecasting, and strategic planning.</a:t>
          </a:r>
          <a:endParaRPr lang="en-US" sz="1600" b="0" kern="1200" dirty="0"/>
        </a:p>
      </dsp:txBody>
      <dsp:txXfrm>
        <a:off x="1403744" y="519"/>
        <a:ext cx="9069523" cy="1215363"/>
      </dsp:txXfrm>
    </dsp:sp>
    <dsp:sp modelId="{5D87C3F5-DC3E-4CB9-815A-8767DE59AB7A}">
      <dsp:nvSpPr>
        <dsp:cNvPr id="0" name=""/>
        <dsp:cNvSpPr/>
      </dsp:nvSpPr>
      <dsp:spPr>
        <a:xfrm>
          <a:off x="0" y="1519723"/>
          <a:ext cx="10473268" cy="12153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79981-B922-4B84-A0D8-CDDF79CC0241}">
      <dsp:nvSpPr>
        <dsp:cNvPr id="0" name=""/>
        <dsp:cNvSpPr/>
      </dsp:nvSpPr>
      <dsp:spPr>
        <a:xfrm>
          <a:off x="367647" y="1793180"/>
          <a:ext cx="668449" cy="6684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E3773C-F5A0-43EE-8CE8-BA66C28699D0}">
      <dsp:nvSpPr>
        <dsp:cNvPr id="0" name=""/>
        <dsp:cNvSpPr/>
      </dsp:nvSpPr>
      <dsp:spPr>
        <a:xfrm>
          <a:off x="1403744" y="1519723"/>
          <a:ext cx="9069523" cy="121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26" tIns="128626" rIns="128626" bIns="128626" numCol="1" spcCol="1270" anchor="ctr" anchorCtr="0">
          <a:noAutofit/>
        </a:bodyPr>
        <a:lstStyle/>
        <a:p>
          <a:pPr marL="0" lvl="0" indent="0" algn="l" defTabSz="711200">
            <a:lnSpc>
              <a:spcPct val="100000"/>
            </a:lnSpc>
            <a:spcBef>
              <a:spcPct val="0"/>
            </a:spcBef>
            <a:spcAft>
              <a:spcPct val="35000"/>
            </a:spcAft>
            <a:buNone/>
          </a:pPr>
          <a:r>
            <a:rPr lang="en-US" sz="1600" b="0" kern="1200" cap="none" dirty="0">
              <a:latin typeface="Times New Roman" panose="02020603050405020304" pitchFamily="18" charset="0"/>
              <a:cs typeface="Times New Roman" panose="02020603050405020304" pitchFamily="18" charset="0"/>
            </a:rPr>
            <a:t>Analysis scope: the analysis will focus on various aspects of weather patterns, including temperature trends over time, humidity fluctuations, wind speed and direction analysis, and the impact of weather conditions on different regions. It will encompass historical weather data, geographical distribution of weather attributes, and correlations between different climate factors across multiple cities and countries.</a:t>
          </a:r>
          <a:endParaRPr lang="en-US" sz="1600" b="0" kern="1200" dirty="0"/>
        </a:p>
      </dsp:txBody>
      <dsp:txXfrm>
        <a:off x="1403744" y="1519723"/>
        <a:ext cx="9069523" cy="1215363"/>
      </dsp:txXfrm>
    </dsp:sp>
    <dsp:sp modelId="{C4B7E81B-C085-4799-ABF2-867D6EDEF389}">
      <dsp:nvSpPr>
        <dsp:cNvPr id="0" name=""/>
        <dsp:cNvSpPr/>
      </dsp:nvSpPr>
      <dsp:spPr>
        <a:xfrm>
          <a:off x="0" y="3038928"/>
          <a:ext cx="10473268" cy="12153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C6BA0-6ADC-49CB-93BA-13DD699340DA}">
      <dsp:nvSpPr>
        <dsp:cNvPr id="0" name=""/>
        <dsp:cNvSpPr/>
      </dsp:nvSpPr>
      <dsp:spPr>
        <a:xfrm>
          <a:off x="367647" y="3312384"/>
          <a:ext cx="668449" cy="6684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78EEE9-5C35-498D-8974-82FBC1E02CA1}">
      <dsp:nvSpPr>
        <dsp:cNvPr id="0" name=""/>
        <dsp:cNvSpPr/>
      </dsp:nvSpPr>
      <dsp:spPr>
        <a:xfrm>
          <a:off x="1403744" y="3038928"/>
          <a:ext cx="9069523" cy="121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26" tIns="128626" rIns="128626" bIns="128626" numCol="1" spcCol="1270" anchor="ctr" anchorCtr="0">
          <a:noAutofit/>
        </a:bodyPr>
        <a:lstStyle/>
        <a:p>
          <a:pPr marL="0" lvl="0" indent="0" algn="l" defTabSz="711200">
            <a:lnSpc>
              <a:spcPct val="100000"/>
            </a:lnSpc>
            <a:spcBef>
              <a:spcPct val="0"/>
            </a:spcBef>
            <a:spcAft>
              <a:spcPct val="35000"/>
            </a:spcAft>
            <a:buNone/>
          </a:pPr>
          <a:r>
            <a:rPr lang="en-US" sz="1600" b="0" kern="1200" cap="none" dirty="0">
              <a:latin typeface="Times New Roman" panose="02020603050405020304" pitchFamily="18" charset="0"/>
              <a:cs typeface="Times New Roman" panose="02020603050405020304" pitchFamily="18" charset="0"/>
            </a:rPr>
            <a:t>Goal: the primary goal of this power bi dashboard is to offer a holistic view of weather trends and climate patterns. It will provide actionable insights to help meteorologists, researchers, and decision-makers optimize weather forecasting, analyze seasonal variations, identify extreme weather events, and improve overall weather-related strategies.</a:t>
          </a:r>
          <a:endParaRPr lang="en-US" sz="1600" b="0" kern="1200" dirty="0"/>
        </a:p>
      </dsp:txBody>
      <dsp:txXfrm>
        <a:off x="1403744" y="3038928"/>
        <a:ext cx="9069523" cy="1215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B6B38-C841-49C3-9E16-84F449592AF7}">
      <dsp:nvSpPr>
        <dsp:cNvPr id="0" name=""/>
        <dsp:cNvSpPr/>
      </dsp:nvSpPr>
      <dsp:spPr>
        <a:xfrm>
          <a:off x="0" y="503"/>
          <a:ext cx="10668000" cy="117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9029B-BC64-4F43-AD8C-71360417908E}">
      <dsp:nvSpPr>
        <dsp:cNvPr id="0" name=""/>
        <dsp:cNvSpPr/>
      </dsp:nvSpPr>
      <dsp:spPr>
        <a:xfrm>
          <a:off x="356280" y="265505"/>
          <a:ext cx="647783" cy="647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60A84C-34DC-4BE7-A2F1-8F5594351548}">
      <dsp:nvSpPr>
        <dsp:cNvPr id="0" name=""/>
        <dsp:cNvSpPr/>
      </dsp:nvSpPr>
      <dsp:spPr>
        <a:xfrm>
          <a:off x="1360345" y="503"/>
          <a:ext cx="9307654" cy="117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49" tIns="124649" rIns="124649" bIns="124649" numCol="1" spcCol="1270" anchor="ctr" anchorCtr="0">
          <a:noAutofit/>
        </a:bodyPr>
        <a:lstStyle/>
        <a:p>
          <a:pPr marL="0" lvl="0" indent="0" algn="l" defTabSz="666750">
            <a:lnSpc>
              <a:spcPct val="100000"/>
            </a:lnSpc>
            <a:spcBef>
              <a:spcPct val="0"/>
            </a:spcBef>
            <a:spcAft>
              <a:spcPct val="35000"/>
            </a:spcAft>
            <a:buNone/>
          </a:pPr>
          <a:r>
            <a:rPr lang="en-US" sz="1500" b="0" kern="1200" cap="none" dirty="0">
              <a:latin typeface="Times New Roman" panose="02020603050405020304" pitchFamily="18" charset="0"/>
              <a:cs typeface="Times New Roman" panose="02020603050405020304" pitchFamily="18" charset="0"/>
            </a:rPr>
            <a:t>Report &amp; presentation: the report and presentation will showcase the power bi dashboard’s findings, explaining key weather trends and patterns. It will include visualizations such as geographical maps, time-series charts, heatmaps, and scatter plots to illustrate climate behaviors effectively. The presentation will highlight significant insights, methodologies used, and recommendations based on the analysis.</a:t>
          </a:r>
          <a:endParaRPr lang="en-US" sz="1500" b="0" kern="1200" dirty="0"/>
        </a:p>
      </dsp:txBody>
      <dsp:txXfrm>
        <a:off x="1360345" y="503"/>
        <a:ext cx="9307654" cy="1177788"/>
      </dsp:txXfrm>
    </dsp:sp>
    <dsp:sp modelId="{0F028661-5413-4289-9906-9F667911A4AD}">
      <dsp:nvSpPr>
        <dsp:cNvPr id="0" name=""/>
        <dsp:cNvSpPr/>
      </dsp:nvSpPr>
      <dsp:spPr>
        <a:xfrm>
          <a:off x="0" y="1472738"/>
          <a:ext cx="10668000" cy="117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D4414-1DE6-4608-98DA-46BE8A808BDE}">
      <dsp:nvSpPr>
        <dsp:cNvPr id="0" name=""/>
        <dsp:cNvSpPr/>
      </dsp:nvSpPr>
      <dsp:spPr>
        <a:xfrm>
          <a:off x="356280" y="1737740"/>
          <a:ext cx="647783" cy="647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C3D670-0C72-41BA-82A7-50C379C6CAB4}">
      <dsp:nvSpPr>
        <dsp:cNvPr id="0" name=""/>
        <dsp:cNvSpPr/>
      </dsp:nvSpPr>
      <dsp:spPr>
        <a:xfrm>
          <a:off x="1360345" y="1472738"/>
          <a:ext cx="9307654" cy="117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49" tIns="124649" rIns="124649" bIns="124649" numCol="1" spcCol="1270" anchor="ctr" anchorCtr="0">
          <a:noAutofit/>
        </a:bodyPr>
        <a:lstStyle/>
        <a:p>
          <a:pPr marL="0" lvl="0" indent="0" algn="l" defTabSz="666750">
            <a:lnSpc>
              <a:spcPct val="100000"/>
            </a:lnSpc>
            <a:spcBef>
              <a:spcPct val="0"/>
            </a:spcBef>
            <a:spcAft>
              <a:spcPct val="35000"/>
            </a:spcAft>
            <a:buNone/>
          </a:pPr>
          <a:r>
            <a:rPr lang="en-US" sz="1500" b="0" kern="1200" cap="none" dirty="0">
              <a:latin typeface="Times New Roman" panose="02020603050405020304" pitchFamily="18" charset="0"/>
              <a:cs typeface="Times New Roman" panose="02020603050405020304" pitchFamily="18" charset="0"/>
            </a:rPr>
            <a:t>Insights &amp; recommendations : identification of cities with the highest and lowest average temperatures for better climate awareness. Recognition of seasonal variations in humidity and air pressure for weather forecasting improvements. Understanding wind speed and direction patterns for transportation and energy sector applications. Detection of extreme weather conditions and their impact to aid disaster preparedness.</a:t>
          </a:r>
          <a:endParaRPr lang="en-US" sz="1500" b="0" kern="1200" dirty="0"/>
        </a:p>
      </dsp:txBody>
      <dsp:txXfrm>
        <a:off x="1360345" y="1472738"/>
        <a:ext cx="9307654" cy="1177788"/>
      </dsp:txXfrm>
    </dsp:sp>
    <dsp:sp modelId="{4620D977-BE1B-4218-A1BC-C3018F37BA41}">
      <dsp:nvSpPr>
        <dsp:cNvPr id="0" name=""/>
        <dsp:cNvSpPr/>
      </dsp:nvSpPr>
      <dsp:spPr>
        <a:xfrm>
          <a:off x="0" y="2944973"/>
          <a:ext cx="10668000" cy="117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C89DE-8A82-4F01-A468-D0CC72D14F77}">
      <dsp:nvSpPr>
        <dsp:cNvPr id="0" name=""/>
        <dsp:cNvSpPr/>
      </dsp:nvSpPr>
      <dsp:spPr>
        <a:xfrm>
          <a:off x="356280" y="3209975"/>
          <a:ext cx="647783" cy="6477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AB4B32-239A-4CDD-BCF0-AC110BB2697E}">
      <dsp:nvSpPr>
        <dsp:cNvPr id="0" name=""/>
        <dsp:cNvSpPr/>
      </dsp:nvSpPr>
      <dsp:spPr>
        <a:xfrm>
          <a:off x="1360345" y="2944973"/>
          <a:ext cx="9307654" cy="117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49" tIns="124649" rIns="124649" bIns="124649" numCol="1" spcCol="1270" anchor="ctr" anchorCtr="0">
          <a:noAutofit/>
        </a:bodyPr>
        <a:lstStyle/>
        <a:p>
          <a:pPr marL="0" lvl="0" indent="0" algn="l" defTabSz="666750">
            <a:lnSpc>
              <a:spcPct val="100000"/>
            </a:lnSpc>
            <a:spcBef>
              <a:spcPct val="0"/>
            </a:spcBef>
            <a:spcAft>
              <a:spcPct val="35000"/>
            </a:spcAft>
            <a:buNone/>
          </a:pPr>
          <a:r>
            <a:rPr lang="en-US" sz="1500" b="0" kern="1200" cap="none" dirty="0">
              <a:latin typeface="Times New Roman" panose="02020603050405020304" pitchFamily="18" charset="0"/>
              <a:cs typeface="Times New Roman" panose="02020603050405020304" pitchFamily="18" charset="0"/>
            </a:rPr>
            <a:t>The power bi dashboard will serve as a powerful tool for analyzing historical and real-time weather data, facilitating informed decision-making for climate research, urban planning, and disaster management.</a:t>
          </a:r>
          <a:endParaRPr lang="en-US" sz="1500" b="0" kern="1200" dirty="0"/>
        </a:p>
      </dsp:txBody>
      <dsp:txXfrm>
        <a:off x="1360345" y="2944973"/>
        <a:ext cx="9307654" cy="11777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421303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997819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791235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78248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1459022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2F9C35FB-4224-446F-8830-77137AC44A53}" type="datetimeFigureOut">
              <a:rPr lang="en-US" smtClean="0"/>
              <a:t>3/28/2025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530156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2F9C35FB-4224-446F-8830-77137AC44A53}" type="datetimeFigureOut">
              <a:rPr lang="en-US" smtClean="0"/>
              <a:t>3/28/2025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496794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168603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847013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638029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309540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5625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80068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9C35FB-4224-446F-8830-77137AC44A53}" type="datetimeFigureOut">
              <a:rPr lang="en-US" smtClean="0"/>
              <a:t>3/28/2025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392293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F9C35FB-4224-446F-8830-77137AC44A53}" type="datetimeFigureOut">
              <a:rPr lang="en-US" smtClean="0"/>
              <a:t>3/28/2025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46366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F9C35FB-4224-446F-8830-77137AC44A53}" type="datetimeFigureOut">
              <a:rPr lang="en-US" smtClean="0"/>
              <a:t>3/28/2025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133848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553028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968235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F9C35FB-4224-446F-8830-77137AC44A53}" type="datetimeFigureOut">
              <a:rPr lang="en-US" smtClean="0"/>
              <a:t>3/28/2025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1E4C877-647F-4ED3-8A92-2A30017C6D58}" type="slidenum">
              <a:rPr lang="en-US" smtClean="0"/>
              <a:t>‹#›</a:t>
            </a:fld>
            <a:endParaRPr lang="en-US"/>
          </a:p>
        </p:txBody>
      </p:sp>
    </p:spTree>
    <p:extLst>
      <p:ext uri="{BB962C8B-B14F-4D97-AF65-F5344CB8AC3E}">
        <p14:creationId xmlns:p14="http://schemas.microsoft.com/office/powerpoint/2010/main" val="2003845299"/>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30FD1-62B6-2E87-6B9D-DD4DA04628AB}"/>
              </a:ext>
            </a:extLst>
          </p:cNvPr>
          <p:cNvSpPr>
            <a:spLocks noGrp="1"/>
          </p:cNvSpPr>
          <p:nvPr>
            <p:ph type="ctrTitle"/>
          </p:nvPr>
        </p:nvSpPr>
        <p:spPr/>
        <p:txBody>
          <a:bodyPr/>
          <a:lstStyle/>
          <a:p>
            <a:r>
              <a:rPr kumimoji="0" lang="en-US" sz="4800" b="1" i="0" u="none" strike="noStrike" kern="1200" cap="none" spc="0" normalizeH="0" baseline="0" noProof="0" dirty="0">
                <a:ln>
                  <a:noFill/>
                </a:ln>
                <a:solidFill>
                  <a:srgbClr val="FF0000"/>
                </a:solidFill>
                <a:effectLst/>
                <a:uLnTx/>
                <a:uFillTx/>
                <a:latin typeface="Segoe UI Light" charset="0"/>
                <a:ea typeface="Segoe UI Light" charset="0"/>
                <a:cs typeface="Segoe UI Light" charset="0"/>
              </a:rPr>
              <a:t>Capstone Project – Weather Analysis</a:t>
            </a:r>
            <a:endParaRPr lang="en-US" b="1" dirty="0">
              <a:solidFill>
                <a:srgbClr val="FF0000"/>
              </a:solidFill>
            </a:endParaRPr>
          </a:p>
        </p:txBody>
      </p:sp>
    </p:spTree>
    <p:extLst>
      <p:ext uri="{BB962C8B-B14F-4D97-AF65-F5344CB8AC3E}">
        <p14:creationId xmlns:p14="http://schemas.microsoft.com/office/powerpoint/2010/main" val="4248608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090C-B922-9087-982D-3C97073CA80E}"/>
              </a:ext>
            </a:extLst>
          </p:cNvPr>
          <p:cNvSpPr>
            <a:spLocks noGrp="1"/>
          </p:cNvSpPr>
          <p:nvPr>
            <p:ph type="title"/>
          </p:nvPr>
        </p:nvSpPr>
        <p:spPr/>
        <p:txBody>
          <a:bodyPr>
            <a:noAutofit/>
          </a:bodyPr>
          <a:lstStyle/>
          <a:p>
            <a:r>
              <a:rPr lang="en-US" sz="2000" b="0" i="0" cap="none" dirty="0">
                <a:solidFill>
                  <a:srgbClr val="24292E"/>
                </a:solidFill>
                <a:effectLst/>
                <a:latin typeface="Times New Roman" panose="02020603050405020304" pitchFamily="18" charset="0"/>
                <a:cs typeface="Times New Roman" panose="02020603050405020304" pitchFamily="18" charset="0"/>
              </a:rPr>
              <a:t>In power BI, can you create a bar chart representing the top 10 countries with the highest number of cities in the dataset?</a:t>
            </a:r>
            <a:br>
              <a:rPr lang="en-US" sz="2000" b="0" i="0" cap="none" dirty="0">
                <a:solidFill>
                  <a:srgbClr val="24292E"/>
                </a:solidFill>
                <a:effectLst/>
                <a:latin typeface="Times New Roman" panose="02020603050405020304" pitchFamily="18" charset="0"/>
                <a:cs typeface="Times New Roman" panose="02020603050405020304" pitchFamily="18" charset="0"/>
              </a:rPr>
            </a:br>
            <a:br>
              <a:rPr lang="en-US" sz="2000" cap="none" dirty="0">
                <a:latin typeface="Times New Roman" panose="02020603050405020304" pitchFamily="18" charset="0"/>
                <a:cs typeface="Times New Roman" panose="02020603050405020304" pitchFamily="18" charset="0"/>
              </a:rPr>
            </a:br>
            <a:endParaRPr lang="en-US" sz="2000" cap="none"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CF66560-2BE5-95D2-9224-45E1C669A447}"/>
              </a:ext>
            </a:extLst>
          </p:cNvPr>
          <p:cNvPicPr>
            <a:picLocks noChangeAspect="1"/>
          </p:cNvPicPr>
          <p:nvPr/>
        </p:nvPicPr>
        <p:blipFill>
          <a:blip r:embed="rId2"/>
          <a:stretch>
            <a:fillRect/>
          </a:stretch>
        </p:blipFill>
        <p:spPr>
          <a:xfrm>
            <a:off x="1219199" y="1828800"/>
            <a:ext cx="4876801" cy="4142843"/>
          </a:xfrm>
          <a:prstGeom prst="rect">
            <a:avLst/>
          </a:prstGeom>
        </p:spPr>
      </p:pic>
      <p:sp>
        <p:nvSpPr>
          <p:cNvPr id="10" name="TextBox 9">
            <a:extLst>
              <a:ext uri="{FF2B5EF4-FFF2-40B4-BE49-F238E27FC236}">
                <a16:creationId xmlns:a16="http://schemas.microsoft.com/office/drawing/2014/main" id="{BBA24755-900D-F8D8-E8B0-B393F4DE35A3}"/>
              </a:ext>
            </a:extLst>
          </p:cNvPr>
          <p:cNvSpPr txBox="1"/>
          <p:nvPr/>
        </p:nvSpPr>
        <p:spPr>
          <a:xfrm>
            <a:off x="7027334" y="2353733"/>
            <a:ext cx="4182534"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 :</a:t>
            </a:r>
            <a:r>
              <a:rPr kumimoji="0" lang="en-US" altLang="en-US" sz="1800" b="0" i="0" u="none" strike="noStrike" cap="none" normalizeH="0" baseline="0" dirty="0">
                <a:ln>
                  <a:noFill/>
                </a:ln>
                <a:solidFill>
                  <a:schemeClr val="tx1"/>
                </a:solidFill>
                <a:effectLst/>
                <a:latin typeface="Arial" panose="020B0604020202020204" pitchFamily="34" charset="0"/>
              </a:rPr>
              <a:t>The highest number of cities is found in countries with large land areas or high urbanization rates. This analysis provides insights into population density and regional urban planning trends.</a:t>
            </a:r>
          </a:p>
        </p:txBody>
      </p:sp>
    </p:spTree>
    <p:extLst>
      <p:ext uri="{BB962C8B-B14F-4D97-AF65-F5344CB8AC3E}">
        <p14:creationId xmlns:p14="http://schemas.microsoft.com/office/powerpoint/2010/main" val="3151751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E46E-3579-0621-A36C-6EE85439261C}"/>
              </a:ext>
            </a:extLst>
          </p:cNvPr>
          <p:cNvSpPr>
            <a:spLocks noGrp="1"/>
          </p:cNvSpPr>
          <p:nvPr>
            <p:ph type="title"/>
          </p:nvPr>
        </p:nvSpPr>
        <p:spPr/>
        <p:txBody>
          <a:bodyPr>
            <a:noAutofit/>
          </a:bodyPr>
          <a:lstStyle/>
          <a:p>
            <a:r>
              <a:rPr lang="en-US" sz="2000" b="0" i="0" cap="none" dirty="0">
                <a:solidFill>
                  <a:srgbClr val="24292E"/>
                </a:solidFill>
                <a:effectLst/>
                <a:latin typeface="Times New Roman" panose="02020603050405020304" pitchFamily="18" charset="0"/>
                <a:cs typeface="Times New Roman" panose="02020603050405020304" pitchFamily="18" charset="0"/>
              </a:rPr>
              <a:t>How does the distribution of cities in terms of latitude vary across different continents? Create a scatter plot in power BI to illustrate this.</a:t>
            </a:r>
            <a:br>
              <a:rPr lang="en-US" sz="2000" b="0" i="0" cap="none" dirty="0">
                <a:solidFill>
                  <a:srgbClr val="24292E"/>
                </a:solidFill>
                <a:effectLst/>
                <a:latin typeface="Times New Roman" panose="02020603050405020304" pitchFamily="18" charset="0"/>
                <a:cs typeface="Times New Roman" panose="02020603050405020304" pitchFamily="18" charset="0"/>
              </a:rPr>
            </a:br>
            <a:br>
              <a:rPr lang="en-US" sz="2000" cap="none" dirty="0">
                <a:latin typeface="Times New Roman" panose="02020603050405020304" pitchFamily="18" charset="0"/>
                <a:cs typeface="Times New Roman" panose="02020603050405020304" pitchFamily="18" charset="0"/>
              </a:rPr>
            </a:br>
            <a:endParaRPr lang="en-US" sz="2000" cap="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83F24D7-2EAC-8B7C-C901-6716AE5CD16D}"/>
              </a:ext>
            </a:extLst>
          </p:cNvPr>
          <p:cNvPicPr>
            <a:picLocks noChangeAspect="1"/>
          </p:cNvPicPr>
          <p:nvPr/>
        </p:nvPicPr>
        <p:blipFill>
          <a:blip r:embed="rId2"/>
          <a:stretch>
            <a:fillRect/>
          </a:stretch>
        </p:blipFill>
        <p:spPr>
          <a:xfrm>
            <a:off x="1066801" y="1715956"/>
            <a:ext cx="5393266" cy="4701777"/>
          </a:xfrm>
          <a:prstGeom prst="rect">
            <a:avLst/>
          </a:prstGeom>
        </p:spPr>
      </p:pic>
      <p:sp>
        <p:nvSpPr>
          <p:cNvPr id="8" name="TextBox 7">
            <a:extLst>
              <a:ext uri="{FF2B5EF4-FFF2-40B4-BE49-F238E27FC236}">
                <a16:creationId xmlns:a16="http://schemas.microsoft.com/office/drawing/2014/main" id="{80204620-6923-3332-981E-054ED8D66A4C}"/>
              </a:ext>
            </a:extLst>
          </p:cNvPr>
          <p:cNvSpPr txBox="1"/>
          <p:nvPr/>
        </p:nvSpPr>
        <p:spPr>
          <a:xfrm>
            <a:off x="7111999" y="1888067"/>
            <a:ext cx="3589867"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kumimoji="0" lang="en-US" altLang="en-US" sz="1800" b="0" i="0" u="none" strike="noStrike" cap="none" normalizeH="0" baseline="0" dirty="0">
                <a:ln>
                  <a:noFill/>
                </a:ln>
                <a:solidFill>
                  <a:schemeClr val="tx1"/>
                </a:solidFill>
                <a:effectLst/>
                <a:latin typeface="Arial" panose="020B0604020202020204" pitchFamily="34" charset="0"/>
              </a:rPr>
              <a:t> : Latitude influences climate, with cities closer to the equator experiencing warmer temperatures and those farther experiencing colder climates. Differences in latitude distribution highlight the varying population settlements across continents.</a:t>
            </a:r>
          </a:p>
        </p:txBody>
      </p:sp>
    </p:spTree>
    <p:extLst>
      <p:ext uri="{BB962C8B-B14F-4D97-AF65-F5344CB8AC3E}">
        <p14:creationId xmlns:p14="http://schemas.microsoft.com/office/powerpoint/2010/main" val="17205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1443FA-B0E7-C81A-E3C7-2E4EF1D9989D}"/>
              </a:ext>
            </a:extLst>
          </p:cNvPr>
          <p:cNvPicPr>
            <a:picLocks noChangeAspect="1"/>
          </p:cNvPicPr>
          <p:nvPr/>
        </p:nvPicPr>
        <p:blipFill>
          <a:blip r:embed="rId2"/>
          <a:stretch>
            <a:fillRect/>
          </a:stretch>
        </p:blipFill>
        <p:spPr>
          <a:xfrm>
            <a:off x="0" y="0"/>
            <a:ext cx="12192000" cy="6836702"/>
          </a:xfrm>
          <a:prstGeom prst="rect">
            <a:avLst/>
          </a:prstGeom>
        </p:spPr>
      </p:pic>
    </p:spTree>
    <p:extLst>
      <p:ext uri="{BB962C8B-B14F-4D97-AF65-F5344CB8AC3E}">
        <p14:creationId xmlns:p14="http://schemas.microsoft.com/office/powerpoint/2010/main" val="305489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95FBF2-8477-4BFC-5F9C-CCEBD9D2A7E3}"/>
              </a:ext>
            </a:extLst>
          </p:cNvPr>
          <p:cNvPicPr>
            <a:picLocks noChangeAspect="1"/>
          </p:cNvPicPr>
          <p:nvPr/>
        </p:nvPicPr>
        <p:blipFill>
          <a:blip r:embed="rId2"/>
          <a:stretch>
            <a:fillRect/>
          </a:stretch>
        </p:blipFill>
        <p:spPr>
          <a:xfrm>
            <a:off x="931332" y="1888067"/>
            <a:ext cx="5164667" cy="4267777"/>
          </a:xfrm>
          <a:prstGeom prst="rect">
            <a:avLst/>
          </a:prstGeom>
        </p:spPr>
      </p:pic>
      <p:sp>
        <p:nvSpPr>
          <p:cNvPr id="7" name="TextBox 6">
            <a:extLst>
              <a:ext uri="{FF2B5EF4-FFF2-40B4-BE49-F238E27FC236}">
                <a16:creationId xmlns:a16="http://schemas.microsoft.com/office/drawing/2014/main" id="{A6E3D777-804D-9044-C90A-34C15D4550A7}"/>
              </a:ext>
            </a:extLst>
          </p:cNvPr>
          <p:cNvSpPr txBox="1"/>
          <p:nvPr/>
        </p:nvSpPr>
        <p:spPr>
          <a:xfrm>
            <a:off x="651933" y="762000"/>
            <a:ext cx="10033000" cy="1200329"/>
          </a:xfrm>
          <a:prstGeom prst="rect">
            <a:avLst/>
          </a:prstGeom>
          <a:noFill/>
        </p:spPr>
        <p:txBody>
          <a:bodyPr wrap="square" rtlCol="0">
            <a:spAutoFit/>
          </a:bodyPr>
          <a:lstStyle/>
          <a:p>
            <a:pPr algn="l"/>
            <a:r>
              <a:rPr lang="en-US" b="0" i="0" dirty="0">
                <a:solidFill>
                  <a:srgbClr val="24292E"/>
                </a:solidFill>
                <a:effectLst/>
                <a:latin typeface="Plus Jakarta Sans"/>
              </a:rPr>
              <a:t>Create a line chart in Power BI to display the temperature trends over time for a selected city. Highlight extreme temperature events.</a:t>
            </a:r>
          </a:p>
          <a:p>
            <a:br>
              <a:rPr lang="en-US" dirty="0"/>
            </a:br>
            <a:endParaRPr lang="en-US" dirty="0"/>
          </a:p>
        </p:txBody>
      </p:sp>
      <p:sp>
        <p:nvSpPr>
          <p:cNvPr id="9" name="TextBox 8">
            <a:extLst>
              <a:ext uri="{FF2B5EF4-FFF2-40B4-BE49-F238E27FC236}">
                <a16:creationId xmlns:a16="http://schemas.microsoft.com/office/drawing/2014/main" id="{90867FA3-0BCF-B061-13C2-B191E5916CE7}"/>
              </a:ext>
            </a:extLst>
          </p:cNvPr>
          <p:cNvSpPr txBox="1"/>
          <p:nvPr/>
        </p:nvSpPr>
        <p:spPr>
          <a:xfrm>
            <a:off x="6874932" y="2040468"/>
            <a:ext cx="3352801"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Temperature trends reveal seasonal variations and long-term climate changes in the selected city. Extreme temperature events, such as heatwaves or cold spells, can be identified for better forecasting and preparedness.</a:t>
            </a:r>
          </a:p>
          <a:p>
            <a:endParaRPr lang="en-US" dirty="0"/>
          </a:p>
        </p:txBody>
      </p:sp>
    </p:spTree>
    <p:extLst>
      <p:ext uri="{BB962C8B-B14F-4D97-AF65-F5344CB8AC3E}">
        <p14:creationId xmlns:p14="http://schemas.microsoft.com/office/powerpoint/2010/main" val="1296466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1936C-75E3-9E3B-4E28-606FAD8068A7}"/>
              </a:ext>
            </a:extLst>
          </p:cNvPr>
          <p:cNvPicPr>
            <a:picLocks noChangeAspect="1"/>
          </p:cNvPicPr>
          <p:nvPr/>
        </p:nvPicPr>
        <p:blipFill>
          <a:blip r:embed="rId2"/>
          <a:stretch>
            <a:fillRect/>
          </a:stretch>
        </p:blipFill>
        <p:spPr>
          <a:xfrm>
            <a:off x="1049867" y="1397001"/>
            <a:ext cx="5452533" cy="4798164"/>
          </a:xfrm>
          <a:prstGeom prst="rect">
            <a:avLst/>
          </a:prstGeom>
        </p:spPr>
      </p:pic>
      <p:sp>
        <p:nvSpPr>
          <p:cNvPr id="9" name="TextBox 8">
            <a:extLst>
              <a:ext uri="{FF2B5EF4-FFF2-40B4-BE49-F238E27FC236}">
                <a16:creationId xmlns:a16="http://schemas.microsoft.com/office/drawing/2014/main" id="{110D0019-4ABC-828A-18EE-B2886E13A4FD}"/>
              </a:ext>
            </a:extLst>
          </p:cNvPr>
          <p:cNvSpPr txBox="1"/>
          <p:nvPr/>
        </p:nvSpPr>
        <p:spPr>
          <a:xfrm>
            <a:off x="804333" y="288836"/>
            <a:ext cx="9846734" cy="1200329"/>
          </a:xfrm>
          <a:prstGeom prst="rect">
            <a:avLst/>
          </a:prstGeom>
          <a:noFill/>
        </p:spPr>
        <p:txBody>
          <a:bodyPr wrap="square">
            <a:spAutoFit/>
          </a:bodyPr>
          <a:lstStyle/>
          <a:p>
            <a:pPr algn="l"/>
            <a:r>
              <a:rPr lang="en-US" b="0" i="0" dirty="0">
                <a:solidFill>
                  <a:srgbClr val="24292E"/>
                </a:solidFill>
                <a:effectLst/>
                <a:latin typeface="Plus Jakarta Sans"/>
              </a:rPr>
              <a:t>How does humidity vary across different cities? Generate a heatmap in Power BI to visualize this variation.</a:t>
            </a:r>
          </a:p>
          <a:p>
            <a:br>
              <a:rPr lang="en-US" dirty="0"/>
            </a:br>
            <a:endParaRPr lang="en-US" dirty="0"/>
          </a:p>
        </p:txBody>
      </p:sp>
      <p:sp>
        <p:nvSpPr>
          <p:cNvPr id="11" name="TextBox 10">
            <a:extLst>
              <a:ext uri="{FF2B5EF4-FFF2-40B4-BE49-F238E27FC236}">
                <a16:creationId xmlns:a16="http://schemas.microsoft.com/office/drawing/2014/main" id="{5E5023BC-1845-AF4F-01D5-DB06FB597505}"/>
              </a:ext>
            </a:extLst>
          </p:cNvPr>
          <p:cNvSpPr txBox="1"/>
          <p:nvPr/>
        </p:nvSpPr>
        <p:spPr>
          <a:xfrm>
            <a:off x="7399866" y="1489166"/>
            <a:ext cx="3403601"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Cities near water bodies tend to have higher humidity levels, while inland regions may experience drier conditions. The visualization helps in understanding the impact of humidity on weather patterns and human comfort.</a:t>
            </a:r>
          </a:p>
          <a:p>
            <a:endParaRPr lang="en-US" dirty="0"/>
          </a:p>
        </p:txBody>
      </p:sp>
    </p:spTree>
    <p:extLst>
      <p:ext uri="{BB962C8B-B14F-4D97-AF65-F5344CB8AC3E}">
        <p14:creationId xmlns:p14="http://schemas.microsoft.com/office/powerpoint/2010/main" val="847347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1E81B6-3AC7-C0F9-6FE0-39F707A16CF1}"/>
              </a:ext>
            </a:extLst>
          </p:cNvPr>
          <p:cNvPicPr>
            <a:picLocks noChangeAspect="1"/>
          </p:cNvPicPr>
          <p:nvPr/>
        </p:nvPicPr>
        <p:blipFill>
          <a:blip r:embed="rId2"/>
          <a:stretch>
            <a:fillRect/>
          </a:stretch>
        </p:blipFill>
        <p:spPr>
          <a:xfrm>
            <a:off x="927727" y="1515533"/>
            <a:ext cx="5410797" cy="4512734"/>
          </a:xfrm>
          <a:prstGeom prst="rect">
            <a:avLst/>
          </a:prstGeom>
        </p:spPr>
      </p:pic>
      <p:sp>
        <p:nvSpPr>
          <p:cNvPr id="7" name="TextBox 6">
            <a:extLst>
              <a:ext uri="{FF2B5EF4-FFF2-40B4-BE49-F238E27FC236}">
                <a16:creationId xmlns:a16="http://schemas.microsoft.com/office/drawing/2014/main" id="{73E3C249-9B9D-349C-E7E4-534AA52C1A0B}"/>
              </a:ext>
            </a:extLst>
          </p:cNvPr>
          <p:cNvSpPr txBox="1"/>
          <p:nvPr/>
        </p:nvSpPr>
        <p:spPr>
          <a:xfrm>
            <a:off x="702733" y="389467"/>
            <a:ext cx="10227734" cy="1200329"/>
          </a:xfrm>
          <a:prstGeom prst="rect">
            <a:avLst/>
          </a:prstGeom>
          <a:noFill/>
        </p:spPr>
        <p:txBody>
          <a:bodyPr wrap="square">
            <a:spAutoFit/>
          </a:bodyPr>
          <a:lstStyle/>
          <a:p>
            <a:pPr algn="l"/>
            <a:r>
              <a:rPr lang="en-US" b="0" i="0" dirty="0">
                <a:solidFill>
                  <a:srgbClr val="24292E"/>
                </a:solidFill>
                <a:effectLst/>
                <a:latin typeface="Plus Jakarta Sans"/>
              </a:rPr>
              <a:t>Can you create a time-series chart in Power BI showing the relationship between wind speed and air pressure for a specific city?</a:t>
            </a:r>
          </a:p>
          <a:p>
            <a:br>
              <a:rPr lang="en-US" dirty="0"/>
            </a:br>
            <a:endParaRPr lang="en-US" dirty="0"/>
          </a:p>
        </p:txBody>
      </p:sp>
      <p:sp>
        <p:nvSpPr>
          <p:cNvPr id="9" name="TextBox 8">
            <a:extLst>
              <a:ext uri="{FF2B5EF4-FFF2-40B4-BE49-F238E27FC236}">
                <a16:creationId xmlns:a16="http://schemas.microsoft.com/office/drawing/2014/main" id="{070DC0EE-0BEF-5360-B9C1-CD71A7350570}"/>
              </a:ext>
            </a:extLst>
          </p:cNvPr>
          <p:cNvSpPr txBox="1"/>
          <p:nvPr/>
        </p:nvSpPr>
        <p:spPr>
          <a:xfrm>
            <a:off x="7061199" y="1998134"/>
            <a:ext cx="3725333"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A strong inverse relationship often exists between wind speed and air pressure, especially during storms or cyclones. This analysis helps predict severe weather conditions and assess atmospheric stability.</a:t>
            </a:r>
          </a:p>
          <a:p>
            <a:endParaRPr lang="en-US" dirty="0"/>
          </a:p>
        </p:txBody>
      </p:sp>
    </p:spTree>
    <p:extLst>
      <p:ext uri="{BB962C8B-B14F-4D97-AF65-F5344CB8AC3E}">
        <p14:creationId xmlns:p14="http://schemas.microsoft.com/office/powerpoint/2010/main" val="522212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5DB0C-D1A0-0750-3673-216EC01CB937}"/>
              </a:ext>
            </a:extLst>
          </p:cNvPr>
          <p:cNvPicPr>
            <a:picLocks noChangeAspect="1"/>
          </p:cNvPicPr>
          <p:nvPr/>
        </p:nvPicPr>
        <p:blipFill>
          <a:blip r:embed="rId2"/>
          <a:stretch>
            <a:fillRect/>
          </a:stretch>
        </p:blipFill>
        <p:spPr>
          <a:xfrm>
            <a:off x="0" y="8162"/>
            <a:ext cx="12192000" cy="6841675"/>
          </a:xfrm>
          <a:prstGeom prst="rect">
            <a:avLst/>
          </a:prstGeom>
        </p:spPr>
      </p:pic>
    </p:spTree>
    <p:extLst>
      <p:ext uri="{BB962C8B-B14F-4D97-AF65-F5344CB8AC3E}">
        <p14:creationId xmlns:p14="http://schemas.microsoft.com/office/powerpoint/2010/main" val="155268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C96F0-5742-5972-B19B-DF1776ECAD13}"/>
              </a:ext>
            </a:extLst>
          </p:cNvPr>
          <p:cNvPicPr>
            <a:picLocks noChangeAspect="1"/>
          </p:cNvPicPr>
          <p:nvPr/>
        </p:nvPicPr>
        <p:blipFill>
          <a:blip r:embed="rId2"/>
          <a:stretch>
            <a:fillRect/>
          </a:stretch>
        </p:blipFill>
        <p:spPr>
          <a:xfrm>
            <a:off x="960465" y="1498600"/>
            <a:ext cx="5015274" cy="4657243"/>
          </a:xfrm>
          <a:prstGeom prst="rect">
            <a:avLst/>
          </a:prstGeom>
        </p:spPr>
      </p:pic>
      <p:sp>
        <p:nvSpPr>
          <p:cNvPr id="7" name="TextBox 6">
            <a:extLst>
              <a:ext uri="{FF2B5EF4-FFF2-40B4-BE49-F238E27FC236}">
                <a16:creationId xmlns:a16="http://schemas.microsoft.com/office/drawing/2014/main" id="{78B06BF4-4865-D63F-50BD-231377E3D6C6}"/>
              </a:ext>
            </a:extLst>
          </p:cNvPr>
          <p:cNvSpPr txBox="1"/>
          <p:nvPr/>
        </p:nvSpPr>
        <p:spPr>
          <a:xfrm>
            <a:off x="581193" y="702155"/>
            <a:ext cx="10433940" cy="923330"/>
          </a:xfrm>
          <a:prstGeom prst="rect">
            <a:avLst/>
          </a:prstGeom>
          <a:noFill/>
        </p:spPr>
        <p:txBody>
          <a:bodyPr wrap="square">
            <a:spAutoFit/>
          </a:bodyPr>
          <a:lstStyle/>
          <a:p>
            <a:pPr algn="l"/>
            <a:r>
              <a:rPr lang="en-US" b="0" i="0" dirty="0">
                <a:solidFill>
                  <a:srgbClr val="24292E"/>
                </a:solidFill>
                <a:effectLst/>
                <a:latin typeface="Plus Jakarta Sans"/>
              </a:rPr>
              <a:t>Create a time-series line chart in Power BI to show the overall temperature trends over the entire dataset.</a:t>
            </a:r>
          </a:p>
          <a:p>
            <a:br>
              <a:rPr lang="en-US" dirty="0"/>
            </a:br>
            <a:endParaRPr lang="en-US" dirty="0"/>
          </a:p>
        </p:txBody>
      </p:sp>
      <p:sp>
        <p:nvSpPr>
          <p:cNvPr id="9" name="TextBox 8">
            <a:extLst>
              <a:ext uri="{FF2B5EF4-FFF2-40B4-BE49-F238E27FC236}">
                <a16:creationId xmlns:a16="http://schemas.microsoft.com/office/drawing/2014/main" id="{1448AA74-CB26-ED7C-76F3-59BB700EF603}"/>
              </a:ext>
            </a:extLst>
          </p:cNvPr>
          <p:cNvSpPr txBox="1"/>
          <p:nvPr/>
        </p:nvSpPr>
        <p:spPr>
          <a:xfrm>
            <a:off x="6950268" y="2019069"/>
            <a:ext cx="3666931"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Long-term temperature trends indicate global warming or regional climatic shifts. Anomalies in temperature can help identify unusual weather patterns and their causes.</a:t>
            </a:r>
          </a:p>
          <a:p>
            <a:endParaRPr lang="en-US" dirty="0"/>
          </a:p>
        </p:txBody>
      </p:sp>
    </p:spTree>
    <p:extLst>
      <p:ext uri="{BB962C8B-B14F-4D97-AF65-F5344CB8AC3E}">
        <p14:creationId xmlns:p14="http://schemas.microsoft.com/office/powerpoint/2010/main" val="1899594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D4640-10A4-4BA7-F181-7678CB9572E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32322FF-4BE3-783C-82F8-6F87F0EBD788}"/>
              </a:ext>
            </a:extLst>
          </p:cNvPr>
          <p:cNvPicPr>
            <a:picLocks noChangeAspect="1"/>
          </p:cNvPicPr>
          <p:nvPr/>
        </p:nvPicPr>
        <p:blipFill>
          <a:blip r:embed="rId2"/>
          <a:stretch>
            <a:fillRect/>
          </a:stretch>
        </p:blipFill>
        <p:spPr>
          <a:xfrm>
            <a:off x="889001" y="1820333"/>
            <a:ext cx="5080000" cy="4233333"/>
          </a:xfrm>
          <a:prstGeom prst="rect">
            <a:avLst/>
          </a:prstGeom>
        </p:spPr>
      </p:pic>
      <p:sp>
        <p:nvSpPr>
          <p:cNvPr id="7" name="TextBox 6">
            <a:extLst>
              <a:ext uri="{FF2B5EF4-FFF2-40B4-BE49-F238E27FC236}">
                <a16:creationId xmlns:a16="http://schemas.microsoft.com/office/drawing/2014/main" id="{52634079-3607-F386-6077-063C6E71E1A8}"/>
              </a:ext>
            </a:extLst>
          </p:cNvPr>
          <p:cNvSpPr txBox="1"/>
          <p:nvPr/>
        </p:nvSpPr>
        <p:spPr>
          <a:xfrm>
            <a:off x="651933" y="424303"/>
            <a:ext cx="10075334" cy="1200329"/>
          </a:xfrm>
          <a:prstGeom prst="rect">
            <a:avLst/>
          </a:prstGeom>
          <a:noFill/>
        </p:spPr>
        <p:txBody>
          <a:bodyPr wrap="square">
            <a:spAutoFit/>
          </a:bodyPr>
          <a:lstStyle/>
          <a:p>
            <a:pPr algn="l"/>
            <a:r>
              <a:rPr lang="en-US" b="0" i="0" dirty="0">
                <a:solidFill>
                  <a:srgbClr val="24292E"/>
                </a:solidFill>
                <a:effectLst/>
                <a:latin typeface="Plus Jakarta Sans"/>
              </a:rPr>
              <a:t>Can you create a heatmap in Power BI to visualize the busiest hours for specific weather conditions (e.g., "clear sky," "rainy")?</a:t>
            </a:r>
          </a:p>
          <a:p>
            <a:br>
              <a:rPr lang="en-US" dirty="0"/>
            </a:br>
            <a:endParaRPr lang="en-US" dirty="0"/>
          </a:p>
        </p:txBody>
      </p:sp>
      <p:sp>
        <p:nvSpPr>
          <p:cNvPr id="9" name="TextBox 8">
            <a:extLst>
              <a:ext uri="{FF2B5EF4-FFF2-40B4-BE49-F238E27FC236}">
                <a16:creationId xmlns:a16="http://schemas.microsoft.com/office/drawing/2014/main" id="{818FD5F2-875A-06E5-591A-750E478AECC0}"/>
              </a:ext>
            </a:extLst>
          </p:cNvPr>
          <p:cNvSpPr txBox="1"/>
          <p:nvPr/>
        </p:nvSpPr>
        <p:spPr>
          <a:xfrm>
            <a:off x="6841067" y="2274838"/>
            <a:ext cx="398780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Certain weather conditions, such as "rainy" or "clear sky," tend to occur more frequently during specific times of the day. This analysis can help in transportation, event planning, and energy consumption predictions.</a:t>
            </a:r>
          </a:p>
          <a:p>
            <a:endParaRPr lang="en-US" dirty="0"/>
          </a:p>
        </p:txBody>
      </p:sp>
    </p:spTree>
    <p:extLst>
      <p:ext uri="{BB962C8B-B14F-4D97-AF65-F5344CB8AC3E}">
        <p14:creationId xmlns:p14="http://schemas.microsoft.com/office/powerpoint/2010/main" val="3432216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A706-B084-16CE-8776-C13E3B1C6C8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4E9FC8F-F2BF-F641-9E7D-AC1DA35ABD5E}"/>
              </a:ext>
            </a:extLst>
          </p:cNvPr>
          <p:cNvPicPr>
            <a:picLocks noChangeAspect="1"/>
          </p:cNvPicPr>
          <p:nvPr/>
        </p:nvPicPr>
        <p:blipFill>
          <a:blip r:embed="rId2"/>
          <a:stretch>
            <a:fillRect/>
          </a:stretch>
        </p:blipFill>
        <p:spPr>
          <a:xfrm>
            <a:off x="1032933" y="1540933"/>
            <a:ext cx="4944534" cy="4783667"/>
          </a:xfrm>
          <a:prstGeom prst="rect">
            <a:avLst/>
          </a:prstGeom>
        </p:spPr>
      </p:pic>
      <p:sp>
        <p:nvSpPr>
          <p:cNvPr id="7" name="TextBox 6">
            <a:extLst>
              <a:ext uri="{FF2B5EF4-FFF2-40B4-BE49-F238E27FC236}">
                <a16:creationId xmlns:a16="http://schemas.microsoft.com/office/drawing/2014/main" id="{4F1C96D6-689C-7673-59E5-1568130A1E85}"/>
              </a:ext>
            </a:extLst>
          </p:cNvPr>
          <p:cNvSpPr txBox="1"/>
          <p:nvPr/>
        </p:nvSpPr>
        <p:spPr>
          <a:xfrm>
            <a:off x="643467" y="736600"/>
            <a:ext cx="10540999" cy="923330"/>
          </a:xfrm>
          <a:prstGeom prst="rect">
            <a:avLst/>
          </a:prstGeom>
          <a:noFill/>
        </p:spPr>
        <p:txBody>
          <a:bodyPr wrap="square">
            <a:spAutoFit/>
          </a:bodyPr>
          <a:lstStyle/>
          <a:p>
            <a:pPr algn="l"/>
            <a:r>
              <a:rPr lang="en-US" b="0" i="0" dirty="0">
                <a:solidFill>
                  <a:srgbClr val="24292E"/>
                </a:solidFill>
                <a:effectLst/>
                <a:latin typeface="Plus Jakarta Sans"/>
              </a:rPr>
              <a:t>How does the wind speed change over the course of a day? Create a radial chart in Power BI to represent this.</a:t>
            </a:r>
          </a:p>
          <a:p>
            <a:br>
              <a:rPr lang="en-US" dirty="0"/>
            </a:br>
            <a:endParaRPr lang="en-US" dirty="0"/>
          </a:p>
        </p:txBody>
      </p:sp>
      <p:sp>
        <p:nvSpPr>
          <p:cNvPr id="9" name="TextBox 8">
            <a:extLst>
              <a:ext uri="{FF2B5EF4-FFF2-40B4-BE49-F238E27FC236}">
                <a16:creationId xmlns:a16="http://schemas.microsoft.com/office/drawing/2014/main" id="{1B0D1B54-3E7C-B50F-C2FA-DF5ABD1C41C4}"/>
              </a:ext>
            </a:extLst>
          </p:cNvPr>
          <p:cNvSpPr txBox="1"/>
          <p:nvPr/>
        </p:nvSpPr>
        <p:spPr>
          <a:xfrm>
            <a:off x="6968065" y="2048933"/>
            <a:ext cx="3522133"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Wind speed typically fluctuates, with peaks occurring during midday due to temperature differences. This pattern helps in wind energy generation and aviation planning.</a:t>
            </a:r>
          </a:p>
          <a:p>
            <a:endParaRPr lang="en-US" dirty="0"/>
          </a:p>
        </p:txBody>
      </p:sp>
    </p:spTree>
    <p:extLst>
      <p:ext uri="{BB962C8B-B14F-4D97-AF65-F5344CB8AC3E}">
        <p14:creationId xmlns:p14="http://schemas.microsoft.com/office/powerpoint/2010/main" val="3118380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B092-C06E-8F2A-F9FC-DD471B24A863}"/>
              </a:ext>
            </a:extLst>
          </p:cNvPr>
          <p:cNvSpPr>
            <a:spLocks noGrp="1"/>
          </p:cNvSpPr>
          <p:nvPr>
            <p:ph type="title"/>
          </p:nvPr>
        </p:nvSpPr>
        <p:spPr/>
        <p:txBody>
          <a:bodyPr/>
          <a:lstStyle/>
          <a:p>
            <a:r>
              <a:rPr lang="en-US" b="1" dirty="0">
                <a:solidFill>
                  <a:srgbClr val="FF0000"/>
                </a:solidFill>
              </a:rPr>
              <a:t>INTRODUCTION</a:t>
            </a:r>
            <a:br>
              <a:rPr lang="en-US" b="1" dirty="0"/>
            </a:br>
            <a:endParaRPr lang="en-IN" b="1" dirty="0"/>
          </a:p>
        </p:txBody>
      </p:sp>
      <p:sp>
        <p:nvSpPr>
          <p:cNvPr id="3" name="Content Placeholder 2">
            <a:extLst>
              <a:ext uri="{FF2B5EF4-FFF2-40B4-BE49-F238E27FC236}">
                <a16:creationId xmlns:a16="http://schemas.microsoft.com/office/drawing/2014/main" id="{2B7A435B-9C93-4A9B-CB48-3115B5137B7F}"/>
              </a:ext>
            </a:extLst>
          </p:cNvPr>
          <p:cNvSpPr>
            <a:spLocks noGrp="1"/>
          </p:cNvSpPr>
          <p:nvPr>
            <p:ph sz="quarter" idx="13"/>
          </p:nvPr>
        </p:nvSpPr>
        <p:spPr>
          <a:xfrm>
            <a:off x="913774" y="1950720"/>
            <a:ext cx="10363826" cy="3840479"/>
          </a:xfrm>
        </p:spPr>
        <p:txBody>
          <a:bodyPr>
            <a:normAutofit/>
          </a:bodyPr>
          <a:lstStyle/>
          <a:p>
            <a:pPr marL="0" indent="0">
              <a:buNone/>
            </a:pPr>
            <a:r>
              <a:rPr lang="en-US" dirty="0"/>
              <a:t>In a world where weather patterns influence various aspects of our daily lives, comprehending and analyzing meteorological data becomes increasingly essential. The </a:t>
            </a:r>
            <a:r>
              <a:rPr lang="en-US" b="1" dirty="0"/>
              <a:t>Weather Insights Project</a:t>
            </a:r>
            <a:r>
              <a:rPr lang="en-US" dirty="0"/>
              <a:t> delves into the complexities of atmospheric phenomena, investigating how elements such as temperature, humidity, pressure, wind speed, and direction impact different regions. Through advanced data visualization and analytical techniques, this initiative seeks to deliver valuable insights to diverse stakeholders, including meteorologists, urban planners, and individuals keen on understanding and adapting to weather variations.</a:t>
            </a:r>
          </a:p>
          <a:p>
            <a:endParaRPr lang="en-IN" dirty="0"/>
          </a:p>
        </p:txBody>
      </p:sp>
    </p:spTree>
    <p:extLst>
      <p:ext uri="{BB962C8B-B14F-4D97-AF65-F5344CB8AC3E}">
        <p14:creationId xmlns:p14="http://schemas.microsoft.com/office/powerpoint/2010/main" val="40828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234C2A-EC70-2FCB-2CEE-5D343752C7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026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211FF-E78A-71B9-4014-BCF54963EF37}"/>
              </a:ext>
            </a:extLst>
          </p:cNvPr>
          <p:cNvPicPr>
            <a:picLocks noChangeAspect="1"/>
          </p:cNvPicPr>
          <p:nvPr/>
        </p:nvPicPr>
        <p:blipFill>
          <a:blip r:embed="rId2"/>
          <a:stretch>
            <a:fillRect/>
          </a:stretch>
        </p:blipFill>
        <p:spPr>
          <a:xfrm>
            <a:off x="973666" y="1617133"/>
            <a:ext cx="5122333" cy="4445000"/>
          </a:xfrm>
          <a:prstGeom prst="rect">
            <a:avLst/>
          </a:prstGeom>
        </p:spPr>
      </p:pic>
      <p:sp>
        <p:nvSpPr>
          <p:cNvPr id="7" name="TextBox 6">
            <a:extLst>
              <a:ext uri="{FF2B5EF4-FFF2-40B4-BE49-F238E27FC236}">
                <a16:creationId xmlns:a16="http://schemas.microsoft.com/office/drawing/2014/main" id="{E38062D6-A2FD-06D9-D92C-1D5851CE54E3}"/>
              </a:ext>
            </a:extLst>
          </p:cNvPr>
          <p:cNvSpPr txBox="1"/>
          <p:nvPr/>
        </p:nvSpPr>
        <p:spPr>
          <a:xfrm>
            <a:off x="575733" y="677333"/>
            <a:ext cx="10541000" cy="1200329"/>
          </a:xfrm>
          <a:prstGeom prst="rect">
            <a:avLst/>
          </a:prstGeom>
          <a:noFill/>
        </p:spPr>
        <p:txBody>
          <a:bodyPr wrap="square">
            <a:spAutoFit/>
          </a:bodyPr>
          <a:lstStyle/>
          <a:p>
            <a:pPr algn="l"/>
            <a:r>
              <a:rPr lang="en-US" b="0" i="0" dirty="0">
                <a:solidFill>
                  <a:srgbClr val="24292E"/>
                </a:solidFill>
                <a:effectLst/>
                <a:latin typeface="Plus Jakarta Sans"/>
              </a:rPr>
              <a:t>Create a Power BI chart comparing the temperature variations between two selected cities over a specific timeframe.</a:t>
            </a:r>
          </a:p>
          <a:p>
            <a:br>
              <a:rPr lang="en-US" dirty="0"/>
            </a:br>
            <a:endParaRPr lang="en-US" dirty="0"/>
          </a:p>
        </p:txBody>
      </p:sp>
      <p:sp>
        <p:nvSpPr>
          <p:cNvPr id="9" name="TextBox 8">
            <a:extLst>
              <a:ext uri="{FF2B5EF4-FFF2-40B4-BE49-F238E27FC236}">
                <a16:creationId xmlns:a16="http://schemas.microsoft.com/office/drawing/2014/main" id="{C494C998-2844-3CA8-BFDD-6DEC5D0A6AE6}"/>
              </a:ext>
            </a:extLst>
          </p:cNvPr>
          <p:cNvSpPr txBox="1"/>
          <p:nvPr/>
        </p:nvSpPr>
        <p:spPr>
          <a:xfrm>
            <a:off x="6815665" y="2253103"/>
            <a:ext cx="4004733"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Cities with different geographic locations exhibit distinct temperature trends influenced by altitude, proximity to water bodies, and latitude. Seasonal variations between cities provide insights into climatic differences and their impact on daily life.</a:t>
            </a:r>
          </a:p>
          <a:p>
            <a:endParaRPr lang="en-US" dirty="0"/>
          </a:p>
        </p:txBody>
      </p:sp>
    </p:spTree>
    <p:extLst>
      <p:ext uri="{BB962C8B-B14F-4D97-AF65-F5344CB8AC3E}">
        <p14:creationId xmlns:p14="http://schemas.microsoft.com/office/powerpoint/2010/main" val="2340793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15997-B7E8-3B21-7D9B-4AC4B7BF9F3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7646D66-813D-3863-BE42-14137075F470}"/>
              </a:ext>
            </a:extLst>
          </p:cNvPr>
          <p:cNvPicPr>
            <a:picLocks noChangeAspect="1"/>
          </p:cNvPicPr>
          <p:nvPr/>
        </p:nvPicPr>
        <p:blipFill>
          <a:blip r:embed="rId2"/>
          <a:stretch>
            <a:fillRect/>
          </a:stretch>
        </p:blipFill>
        <p:spPr>
          <a:xfrm>
            <a:off x="956733" y="1879600"/>
            <a:ext cx="4986865" cy="4205799"/>
          </a:xfrm>
          <a:prstGeom prst="rect">
            <a:avLst/>
          </a:prstGeom>
        </p:spPr>
      </p:pic>
      <p:sp>
        <p:nvSpPr>
          <p:cNvPr id="7" name="TextBox 6">
            <a:extLst>
              <a:ext uri="{FF2B5EF4-FFF2-40B4-BE49-F238E27FC236}">
                <a16:creationId xmlns:a16="http://schemas.microsoft.com/office/drawing/2014/main" id="{38AEDCA4-DD57-72E7-2411-126EB568D154}"/>
              </a:ext>
            </a:extLst>
          </p:cNvPr>
          <p:cNvSpPr txBox="1"/>
          <p:nvPr/>
        </p:nvSpPr>
        <p:spPr>
          <a:xfrm>
            <a:off x="618067" y="872066"/>
            <a:ext cx="11170539" cy="923330"/>
          </a:xfrm>
          <a:prstGeom prst="rect">
            <a:avLst/>
          </a:prstGeom>
          <a:noFill/>
        </p:spPr>
        <p:txBody>
          <a:bodyPr wrap="square">
            <a:spAutoFit/>
          </a:bodyPr>
          <a:lstStyle/>
          <a:p>
            <a:pPr algn="l"/>
            <a:r>
              <a:rPr lang="en-US" b="0" i="0" dirty="0">
                <a:solidFill>
                  <a:srgbClr val="24292E"/>
                </a:solidFill>
                <a:effectLst/>
                <a:latin typeface="Plus Jakarta Sans"/>
              </a:rPr>
              <a:t>Create a bar chart in Power BI to highlight cities with the highest and lowest average temperatures in the dataset.</a:t>
            </a:r>
          </a:p>
          <a:p>
            <a:br>
              <a:rPr lang="en-US" dirty="0"/>
            </a:br>
            <a:endParaRPr lang="en-US" dirty="0"/>
          </a:p>
        </p:txBody>
      </p:sp>
      <p:sp>
        <p:nvSpPr>
          <p:cNvPr id="9" name="TextBox 8">
            <a:extLst>
              <a:ext uri="{FF2B5EF4-FFF2-40B4-BE49-F238E27FC236}">
                <a16:creationId xmlns:a16="http://schemas.microsoft.com/office/drawing/2014/main" id="{7D97BE56-9B52-3A8B-7675-D18F18503E27}"/>
              </a:ext>
            </a:extLst>
          </p:cNvPr>
          <p:cNvSpPr txBox="1"/>
          <p:nvPr/>
        </p:nvSpPr>
        <p:spPr>
          <a:xfrm>
            <a:off x="6951132" y="2222269"/>
            <a:ext cx="3352801"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Cities with extreme temperatures are often influenced by their altitude, latitude, or desert/mountainous conditions. Identifying such cities helps in planning infrastructure, energy needs, and public health strategies.</a:t>
            </a:r>
          </a:p>
          <a:p>
            <a:endParaRPr lang="en-US" dirty="0"/>
          </a:p>
        </p:txBody>
      </p:sp>
    </p:spTree>
    <p:extLst>
      <p:ext uri="{BB962C8B-B14F-4D97-AF65-F5344CB8AC3E}">
        <p14:creationId xmlns:p14="http://schemas.microsoft.com/office/powerpoint/2010/main" val="401678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D12A7-EF22-6225-4169-F0C7B1629A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A44E571-AC92-E182-4F0C-D66638533872}"/>
              </a:ext>
            </a:extLst>
          </p:cNvPr>
          <p:cNvPicPr>
            <a:picLocks noChangeAspect="1"/>
          </p:cNvPicPr>
          <p:nvPr/>
        </p:nvPicPr>
        <p:blipFill>
          <a:blip r:embed="rId2"/>
          <a:stretch>
            <a:fillRect/>
          </a:stretch>
        </p:blipFill>
        <p:spPr>
          <a:xfrm>
            <a:off x="897466" y="1702262"/>
            <a:ext cx="4930607" cy="4453582"/>
          </a:xfrm>
          <a:prstGeom prst="rect">
            <a:avLst/>
          </a:prstGeom>
        </p:spPr>
      </p:pic>
      <p:sp>
        <p:nvSpPr>
          <p:cNvPr id="7" name="TextBox 6">
            <a:extLst>
              <a:ext uri="{FF2B5EF4-FFF2-40B4-BE49-F238E27FC236}">
                <a16:creationId xmlns:a16="http://schemas.microsoft.com/office/drawing/2014/main" id="{15C4DB0E-2109-C9B7-5BFB-1B29BD8EC154}"/>
              </a:ext>
            </a:extLst>
          </p:cNvPr>
          <p:cNvSpPr txBox="1"/>
          <p:nvPr/>
        </p:nvSpPr>
        <p:spPr>
          <a:xfrm>
            <a:off x="736600" y="778932"/>
            <a:ext cx="10651066" cy="923330"/>
          </a:xfrm>
          <a:prstGeom prst="rect">
            <a:avLst/>
          </a:prstGeom>
          <a:noFill/>
        </p:spPr>
        <p:txBody>
          <a:bodyPr wrap="square">
            <a:spAutoFit/>
          </a:bodyPr>
          <a:lstStyle/>
          <a:p>
            <a:pPr algn="l"/>
            <a:r>
              <a:rPr lang="en-US" b="0" i="0" dirty="0">
                <a:solidFill>
                  <a:srgbClr val="24292E"/>
                </a:solidFill>
                <a:effectLst/>
                <a:latin typeface="Plus Jakarta Sans"/>
              </a:rPr>
              <a:t>Can you build a heatmap in Power BI to show the temperature ranges for cities across different countries?</a:t>
            </a:r>
          </a:p>
          <a:p>
            <a:br>
              <a:rPr lang="en-US" dirty="0"/>
            </a:br>
            <a:endParaRPr lang="en-US" dirty="0"/>
          </a:p>
        </p:txBody>
      </p:sp>
      <p:sp>
        <p:nvSpPr>
          <p:cNvPr id="9" name="TextBox 8">
            <a:extLst>
              <a:ext uri="{FF2B5EF4-FFF2-40B4-BE49-F238E27FC236}">
                <a16:creationId xmlns:a16="http://schemas.microsoft.com/office/drawing/2014/main" id="{4866D149-F542-A193-6E1A-6887626D85A7}"/>
              </a:ext>
            </a:extLst>
          </p:cNvPr>
          <p:cNvSpPr txBox="1"/>
          <p:nvPr/>
        </p:nvSpPr>
        <p:spPr>
          <a:xfrm>
            <a:off x="7171267" y="2222268"/>
            <a:ext cx="3276600"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Temperature variations highlight climatic differences among countries, influencing agriculture, tourism, and living conditions. Extreme temperature zones can be identified for further study on adaptation and mitigation strategies.</a:t>
            </a:r>
          </a:p>
        </p:txBody>
      </p:sp>
    </p:spTree>
    <p:extLst>
      <p:ext uri="{BB962C8B-B14F-4D97-AF65-F5344CB8AC3E}">
        <p14:creationId xmlns:p14="http://schemas.microsoft.com/office/powerpoint/2010/main" val="536692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68F2A4-2A61-A617-0508-4C959F9797AE}"/>
              </a:ext>
            </a:extLst>
          </p:cNvPr>
          <p:cNvPicPr>
            <a:picLocks noChangeAspect="1"/>
          </p:cNvPicPr>
          <p:nvPr/>
        </p:nvPicPr>
        <p:blipFill>
          <a:blip r:embed="rId2"/>
          <a:stretch>
            <a:fillRect/>
          </a:stretch>
        </p:blipFill>
        <p:spPr>
          <a:xfrm>
            <a:off x="0" y="0"/>
            <a:ext cx="12192000" cy="6832879"/>
          </a:xfrm>
          <a:prstGeom prst="rect">
            <a:avLst/>
          </a:prstGeom>
        </p:spPr>
      </p:pic>
    </p:spTree>
    <p:extLst>
      <p:ext uri="{BB962C8B-B14F-4D97-AF65-F5344CB8AC3E}">
        <p14:creationId xmlns:p14="http://schemas.microsoft.com/office/powerpoint/2010/main" val="787956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BA4920-AE73-A247-5333-17ADA8A09B69}"/>
              </a:ext>
            </a:extLst>
          </p:cNvPr>
          <p:cNvPicPr>
            <a:picLocks noChangeAspect="1"/>
          </p:cNvPicPr>
          <p:nvPr/>
        </p:nvPicPr>
        <p:blipFill>
          <a:blip r:embed="rId2"/>
          <a:stretch>
            <a:fillRect/>
          </a:stretch>
        </p:blipFill>
        <p:spPr>
          <a:xfrm>
            <a:off x="962609" y="1820333"/>
            <a:ext cx="4828591" cy="4335511"/>
          </a:xfrm>
          <a:prstGeom prst="rect">
            <a:avLst/>
          </a:prstGeom>
        </p:spPr>
      </p:pic>
      <p:sp>
        <p:nvSpPr>
          <p:cNvPr id="7" name="TextBox 6">
            <a:extLst>
              <a:ext uri="{FF2B5EF4-FFF2-40B4-BE49-F238E27FC236}">
                <a16:creationId xmlns:a16="http://schemas.microsoft.com/office/drawing/2014/main" id="{EB702873-C389-094A-D2DD-D00844BD1976}"/>
              </a:ext>
            </a:extLst>
          </p:cNvPr>
          <p:cNvSpPr txBox="1"/>
          <p:nvPr/>
        </p:nvSpPr>
        <p:spPr>
          <a:xfrm>
            <a:off x="804333" y="702157"/>
            <a:ext cx="10744199" cy="1200329"/>
          </a:xfrm>
          <a:prstGeom prst="rect">
            <a:avLst/>
          </a:prstGeom>
          <a:noFill/>
        </p:spPr>
        <p:txBody>
          <a:bodyPr wrap="square">
            <a:spAutoFit/>
          </a:bodyPr>
          <a:lstStyle/>
          <a:p>
            <a:pPr algn="l"/>
            <a:r>
              <a:rPr lang="en-US" b="0" i="0" dirty="0">
                <a:solidFill>
                  <a:srgbClr val="24292E"/>
                </a:solidFill>
                <a:effectLst/>
                <a:latin typeface="Plus Jakarta Sans"/>
              </a:rPr>
              <a:t>Can you generate a Power BI heatmap illustrating the average wind speeds across cities for different months of the year?</a:t>
            </a:r>
          </a:p>
          <a:p>
            <a:br>
              <a:rPr lang="en-US" dirty="0"/>
            </a:br>
            <a:endParaRPr lang="en-US" dirty="0"/>
          </a:p>
        </p:txBody>
      </p:sp>
      <p:sp>
        <p:nvSpPr>
          <p:cNvPr id="9" name="TextBox 8">
            <a:extLst>
              <a:ext uri="{FF2B5EF4-FFF2-40B4-BE49-F238E27FC236}">
                <a16:creationId xmlns:a16="http://schemas.microsoft.com/office/drawing/2014/main" id="{D6C14FEB-5DDB-0FBD-8B76-DA5D9649A7A1}"/>
              </a:ext>
            </a:extLst>
          </p:cNvPr>
          <p:cNvSpPr txBox="1"/>
          <p:nvPr/>
        </p:nvSpPr>
        <p:spPr>
          <a:xfrm>
            <a:off x="6824133" y="2967335"/>
            <a:ext cx="3699934"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Seasonal wind speed variations influence weather changes, monsoon patterns, and storm formations. The data is useful for planning outdoor activities, renewable energy projects, and disaster preparedness.</a:t>
            </a:r>
          </a:p>
          <a:p>
            <a:endParaRPr lang="en-US" dirty="0"/>
          </a:p>
        </p:txBody>
      </p:sp>
    </p:spTree>
    <p:extLst>
      <p:ext uri="{BB962C8B-B14F-4D97-AF65-F5344CB8AC3E}">
        <p14:creationId xmlns:p14="http://schemas.microsoft.com/office/powerpoint/2010/main" val="1304762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153E87-52D1-EB6C-9989-8229DA8BB7E1}"/>
              </a:ext>
            </a:extLst>
          </p:cNvPr>
          <p:cNvPicPr>
            <a:picLocks noChangeAspect="1"/>
          </p:cNvPicPr>
          <p:nvPr/>
        </p:nvPicPr>
        <p:blipFill>
          <a:blip r:embed="rId2"/>
          <a:stretch>
            <a:fillRect/>
          </a:stretch>
        </p:blipFill>
        <p:spPr>
          <a:xfrm>
            <a:off x="942828" y="1659930"/>
            <a:ext cx="5153172" cy="4613870"/>
          </a:xfrm>
          <a:prstGeom prst="rect">
            <a:avLst/>
          </a:prstGeom>
        </p:spPr>
      </p:pic>
      <p:sp>
        <p:nvSpPr>
          <p:cNvPr id="7" name="TextBox 6">
            <a:extLst>
              <a:ext uri="{FF2B5EF4-FFF2-40B4-BE49-F238E27FC236}">
                <a16:creationId xmlns:a16="http://schemas.microsoft.com/office/drawing/2014/main" id="{F36722D6-43C5-566A-ADF8-6979E20F7AE8}"/>
              </a:ext>
            </a:extLst>
          </p:cNvPr>
          <p:cNvSpPr txBox="1"/>
          <p:nvPr/>
        </p:nvSpPr>
        <p:spPr>
          <a:xfrm>
            <a:off x="942828" y="736600"/>
            <a:ext cx="10131572" cy="923330"/>
          </a:xfrm>
          <a:prstGeom prst="rect">
            <a:avLst/>
          </a:prstGeom>
          <a:noFill/>
        </p:spPr>
        <p:txBody>
          <a:bodyPr wrap="square">
            <a:spAutoFit/>
          </a:bodyPr>
          <a:lstStyle/>
          <a:p>
            <a:pPr algn="l"/>
            <a:r>
              <a:rPr lang="en-US" b="0" i="0" dirty="0">
                <a:solidFill>
                  <a:srgbClr val="24292E"/>
                </a:solidFill>
                <a:effectLst/>
                <a:latin typeface="Plus Jakarta Sans"/>
              </a:rPr>
              <a:t>Create a wind rose chart in Power BI to visualize the prevailing wind directions for a selected city.</a:t>
            </a:r>
          </a:p>
          <a:p>
            <a:br>
              <a:rPr lang="en-US" dirty="0"/>
            </a:br>
            <a:endParaRPr lang="en-US" dirty="0"/>
          </a:p>
        </p:txBody>
      </p:sp>
      <p:sp>
        <p:nvSpPr>
          <p:cNvPr id="9" name="TextBox 8">
            <a:extLst>
              <a:ext uri="{FF2B5EF4-FFF2-40B4-BE49-F238E27FC236}">
                <a16:creationId xmlns:a16="http://schemas.microsoft.com/office/drawing/2014/main" id="{27478A15-90F7-0B07-04FD-537CB47C8162}"/>
              </a:ext>
            </a:extLst>
          </p:cNvPr>
          <p:cNvSpPr txBox="1"/>
          <p:nvPr/>
        </p:nvSpPr>
        <p:spPr>
          <a:xfrm>
            <a:off x="7179733" y="2136338"/>
            <a:ext cx="320886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Wind patterns indicate dominant seasonal winds, which affect weather conditions and air quality. Understanding wind direction is crucial for aviation, wind energy production, and pollution control.</a:t>
            </a:r>
          </a:p>
          <a:p>
            <a:endParaRPr lang="en-US" dirty="0"/>
          </a:p>
        </p:txBody>
      </p:sp>
    </p:spTree>
    <p:extLst>
      <p:ext uri="{BB962C8B-B14F-4D97-AF65-F5344CB8AC3E}">
        <p14:creationId xmlns:p14="http://schemas.microsoft.com/office/powerpoint/2010/main" val="579198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323F7E-5B57-A713-0FE9-DFD5E4BFBEE9}"/>
              </a:ext>
            </a:extLst>
          </p:cNvPr>
          <p:cNvPicPr>
            <a:picLocks noChangeAspect="1"/>
          </p:cNvPicPr>
          <p:nvPr/>
        </p:nvPicPr>
        <p:blipFill>
          <a:blip r:embed="rId2"/>
          <a:stretch>
            <a:fillRect/>
          </a:stretch>
        </p:blipFill>
        <p:spPr>
          <a:xfrm>
            <a:off x="838200" y="1600201"/>
            <a:ext cx="5486400" cy="4639733"/>
          </a:xfrm>
          <a:prstGeom prst="rect">
            <a:avLst/>
          </a:prstGeom>
        </p:spPr>
      </p:pic>
      <p:sp>
        <p:nvSpPr>
          <p:cNvPr id="7" name="TextBox 6">
            <a:extLst>
              <a:ext uri="{FF2B5EF4-FFF2-40B4-BE49-F238E27FC236}">
                <a16:creationId xmlns:a16="http://schemas.microsoft.com/office/drawing/2014/main" id="{5CC54E15-4DF9-B935-0DE1-2A89B22AB691}"/>
              </a:ext>
            </a:extLst>
          </p:cNvPr>
          <p:cNvSpPr txBox="1"/>
          <p:nvPr/>
        </p:nvSpPr>
        <p:spPr>
          <a:xfrm>
            <a:off x="711200" y="736600"/>
            <a:ext cx="10828867" cy="923330"/>
          </a:xfrm>
          <a:prstGeom prst="rect">
            <a:avLst/>
          </a:prstGeom>
          <a:noFill/>
        </p:spPr>
        <p:txBody>
          <a:bodyPr wrap="square">
            <a:spAutoFit/>
          </a:bodyPr>
          <a:lstStyle/>
          <a:p>
            <a:pPr algn="l"/>
            <a:r>
              <a:rPr lang="en-US" b="0" i="0" dirty="0">
                <a:solidFill>
                  <a:srgbClr val="24292E"/>
                </a:solidFill>
                <a:effectLst/>
                <a:latin typeface="Plus Jakarta Sans"/>
              </a:rPr>
              <a:t>Create a Power BI scatter plot to show the relationship between wind speed and air pressure for a specific city.</a:t>
            </a:r>
          </a:p>
          <a:p>
            <a:br>
              <a:rPr lang="en-US" b="0" i="0" dirty="0">
                <a:solidFill>
                  <a:srgbClr val="212529"/>
                </a:solidFill>
                <a:effectLst/>
                <a:latin typeface="Plus Jakarta Sans"/>
              </a:rPr>
            </a:br>
            <a:endParaRPr lang="en-US" dirty="0"/>
          </a:p>
        </p:txBody>
      </p:sp>
      <p:sp>
        <p:nvSpPr>
          <p:cNvPr id="9" name="TextBox 8">
            <a:extLst>
              <a:ext uri="{FF2B5EF4-FFF2-40B4-BE49-F238E27FC236}">
                <a16:creationId xmlns:a16="http://schemas.microsoft.com/office/drawing/2014/main" id="{765956AA-AEEE-2A7C-1754-83D23DDEF24F}"/>
              </a:ext>
            </a:extLst>
          </p:cNvPr>
          <p:cNvSpPr txBox="1"/>
          <p:nvPr/>
        </p:nvSpPr>
        <p:spPr>
          <a:xfrm>
            <a:off x="7052733" y="2281535"/>
            <a:ext cx="375920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Lower air pressure often correlates with stronger winds, indicating stormy conditions. The scatter plot helps in predicting and monitoring extreme weather events like hurricanes and cyclones.</a:t>
            </a:r>
          </a:p>
          <a:p>
            <a:endParaRPr lang="en-US" dirty="0"/>
          </a:p>
        </p:txBody>
      </p:sp>
    </p:spTree>
    <p:extLst>
      <p:ext uri="{BB962C8B-B14F-4D97-AF65-F5344CB8AC3E}">
        <p14:creationId xmlns:p14="http://schemas.microsoft.com/office/powerpoint/2010/main" val="89003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FA87-9326-D928-26A5-76DD3B82AB25}"/>
              </a:ext>
            </a:extLst>
          </p:cNvPr>
          <p:cNvSpPr>
            <a:spLocks noGrp="1"/>
          </p:cNvSpPr>
          <p:nvPr>
            <p:ph type="title"/>
          </p:nvPr>
        </p:nvSpPr>
        <p:spPr>
          <a:xfrm>
            <a:off x="398312" y="2738220"/>
            <a:ext cx="11029616" cy="1013800"/>
          </a:xfrm>
        </p:spPr>
        <p:txBody>
          <a:bodyPr/>
          <a:lstStyle/>
          <a:p>
            <a:r>
              <a:rPr lang="en-US" b="1" dirty="0" err="1">
                <a:solidFill>
                  <a:srgbClr val="FF0000"/>
                </a:solidFill>
              </a:rPr>
              <a:t>EdA</a:t>
            </a:r>
            <a:r>
              <a:rPr lang="en-US" b="1" dirty="0">
                <a:solidFill>
                  <a:srgbClr val="FF0000"/>
                </a:solidFill>
              </a:rPr>
              <a:t> </a:t>
            </a:r>
            <a:r>
              <a:rPr lang="en-US" b="1" dirty="0" err="1">
                <a:solidFill>
                  <a:srgbClr val="FF0000"/>
                </a:solidFill>
              </a:rPr>
              <a:t>ProBlem</a:t>
            </a:r>
            <a:r>
              <a:rPr lang="en-US" b="1" dirty="0">
                <a:solidFill>
                  <a:srgbClr val="FF0000"/>
                </a:solidFill>
              </a:rPr>
              <a:t> Statements</a:t>
            </a:r>
            <a:endParaRPr lang="en-IN" b="1" dirty="0">
              <a:solidFill>
                <a:srgbClr val="FF0000"/>
              </a:solidFill>
            </a:endParaRPr>
          </a:p>
        </p:txBody>
      </p:sp>
    </p:spTree>
    <p:extLst>
      <p:ext uri="{BB962C8B-B14F-4D97-AF65-F5344CB8AC3E}">
        <p14:creationId xmlns:p14="http://schemas.microsoft.com/office/powerpoint/2010/main" val="869488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6EB380-2FDA-E721-3218-08A2B8D21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423" y="663348"/>
            <a:ext cx="9659698" cy="5068007"/>
          </a:xfrm>
          <a:prstGeom prst="rect">
            <a:avLst/>
          </a:prstGeom>
        </p:spPr>
      </p:pic>
    </p:spTree>
    <p:extLst>
      <p:ext uri="{BB962C8B-B14F-4D97-AF65-F5344CB8AC3E}">
        <p14:creationId xmlns:p14="http://schemas.microsoft.com/office/powerpoint/2010/main" val="139499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8E052B-3196-D32C-D237-801BA32FD488}"/>
              </a:ext>
            </a:extLst>
          </p:cNvPr>
          <p:cNvPicPr>
            <a:picLocks noChangeAspect="1"/>
          </p:cNvPicPr>
          <p:nvPr/>
        </p:nvPicPr>
        <p:blipFill>
          <a:blip r:embed="rId2"/>
          <a:stretch>
            <a:fillRect/>
          </a:stretch>
        </p:blipFill>
        <p:spPr>
          <a:xfrm>
            <a:off x="0" y="0"/>
            <a:ext cx="12192000" cy="6839118"/>
          </a:xfrm>
          <a:prstGeom prst="rect">
            <a:avLst/>
          </a:prstGeom>
        </p:spPr>
      </p:pic>
    </p:spTree>
    <p:extLst>
      <p:ext uri="{BB962C8B-B14F-4D97-AF65-F5344CB8AC3E}">
        <p14:creationId xmlns:p14="http://schemas.microsoft.com/office/powerpoint/2010/main" val="50595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53FECD-A9F9-C6F6-D65E-45DF1B98D0FF}"/>
              </a:ext>
            </a:extLst>
          </p:cNvPr>
          <p:cNvPicPr>
            <a:picLocks noChangeAspect="1"/>
          </p:cNvPicPr>
          <p:nvPr/>
        </p:nvPicPr>
        <p:blipFill>
          <a:blip r:embed="rId2"/>
          <a:stretch>
            <a:fillRect/>
          </a:stretch>
        </p:blipFill>
        <p:spPr>
          <a:xfrm>
            <a:off x="1365505" y="755904"/>
            <a:ext cx="9084028" cy="4811757"/>
          </a:xfrm>
          <a:prstGeom prst="rect">
            <a:avLst/>
          </a:prstGeom>
        </p:spPr>
      </p:pic>
    </p:spTree>
    <p:extLst>
      <p:ext uri="{BB962C8B-B14F-4D97-AF65-F5344CB8AC3E}">
        <p14:creationId xmlns:p14="http://schemas.microsoft.com/office/powerpoint/2010/main" val="3473017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ACA9A-3540-8E4D-64C3-1B6BFA9F168F}"/>
              </a:ext>
            </a:extLst>
          </p:cNvPr>
          <p:cNvPicPr>
            <a:picLocks noChangeAspect="1"/>
          </p:cNvPicPr>
          <p:nvPr/>
        </p:nvPicPr>
        <p:blipFill>
          <a:blip r:embed="rId2"/>
          <a:stretch>
            <a:fillRect/>
          </a:stretch>
        </p:blipFill>
        <p:spPr>
          <a:xfrm>
            <a:off x="1313782" y="792480"/>
            <a:ext cx="9564435" cy="5437632"/>
          </a:xfrm>
          <a:prstGeom prst="rect">
            <a:avLst/>
          </a:prstGeom>
        </p:spPr>
      </p:pic>
    </p:spTree>
    <p:extLst>
      <p:ext uri="{BB962C8B-B14F-4D97-AF65-F5344CB8AC3E}">
        <p14:creationId xmlns:p14="http://schemas.microsoft.com/office/powerpoint/2010/main" val="3808893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962F5-2543-F2FD-2931-C4DFF4DD9F79}"/>
              </a:ext>
            </a:extLst>
          </p:cNvPr>
          <p:cNvPicPr>
            <a:picLocks noChangeAspect="1"/>
          </p:cNvPicPr>
          <p:nvPr/>
        </p:nvPicPr>
        <p:blipFill>
          <a:blip r:embed="rId2"/>
          <a:stretch>
            <a:fillRect/>
          </a:stretch>
        </p:blipFill>
        <p:spPr>
          <a:xfrm>
            <a:off x="1645920" y="816864"/>
            <a:ext cx="8814816" cy="5254752"/>
          </a:xfrm>
          <a:prstGeom prst="rect">
            <a:avLst/>
          </a:prstGeom>
        </p:spPr>
      </p:pic>
    </p:spTree>
    <p:extLst>
      <p:ext uri="{BB962C8B-B14F-4D97-AF65-F5344CB8AC3E}">
        <p14:creationId xmlns:p14="http://schemas.microsoft.com/office/powerpoint/2010/main" val="1321564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58C72C-EF66-3526-0471-046B2BCCA2BE}"/>
              </a:ext>
            </a:extLst>
          </p:cNvPr>
          <p:cNvPicPr>
            <a:picLocks noChangeAspect="1"/>
          </p:cNvPicPr>
          <p:nvPr/>
        </p:nvPicPr>
        <p:blipFill>
          <a:blip r:embed="rId2"/>
          <a:stretch>
            <a:fillRect/>
          </a:stretch>
        </p:blipFill>
        <p:spPr>
          <a:xfrm>
            <a:off x="939557" y="1057656"/>
            <a:ext cx="10558381" cy="4742688"/>
          </a:xfrm>
          <a:prstGeom prst="rect">
            <a:avLst/>
          </a:prstGeom>
        </p:spPr>
      </p:pic>
    </p:spTree>
    <p:extLst>
      <p:ext uri="{BB962C8B-B14F-4D97-AF65-F5344CB8AC3E}">
        <p14:creationId xmlns:p14="http://schemas.microsoft.com/office/powerpoint/2010/main" val="3052354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F93E0-2BE1-A1E4-96E1-B7082D63D9C3}"/>
              </a:ext>
            </a:extLst>
          </p:cNvPr>
          <p:cNvPicPr>
            <a:picLocks noChangeAspect="1"/>
          </p:cNvPicPr>
          <p:nvPr/>
        </p:nvPicPr>
        <p:blipFill>
          <a:blip r:embed="rId2"/>
          <a:stretch>
            <a:fillRect/>
          </a:stretch>
        </p:blipFill>
        <p:spPr>
          <a:xfrm>
            <a:off x="1104203" y="974483"/>
            <a:ext cx="9983593" cy="4372585"/>
          </a:xfrm>
          <a:prstGeom prst="rect">
            <a:avLst/>
          </a:prstGeom>
        </p:spPr>
      </p:pic>
    </p:spTree>
    <p:extLst>
      <p:ext uri="{BB962C8B-B14F-4D97-AF65-F5344CB8AC3E}">
        <p14:creationId xmlns:p14="http://schemas.microsoft.com/office/powerpoint/2010/main" val="257109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335B02-662A-2648-DDE6-FF142E6E58A3}"/>
              </a:ext>
            </a:extLst>
          </p:cNvPr>
          <p:cNvPicPr>
            <a:picLocks noChangeAspect="1"/>
          </p:cNvPicPr>
          <p:nvPr/>
        </p:nvPicPr>
        <p:blipFill>
          <a:blip r:embed="rId2"/>
          <a:stretch>
            <a:fillRect/>
          </a:stretch>
        </p:blipFill>
        <p:spPr>
          <a:xfrm>
            <a:off x="942256" y="950976"/>
            <a:ext cx="10307488" cy="4913376"/>
          </a:xfrm>
          <a:prstGeom prst="rect">
            <a:avLst/>
          </a:prstGeom>
        </p:spPr>
      </p:pic>
    </p:spTree>
    <p:extLst>
      <p:ext uri="{BB962C8B-B14F-4D97-AF65-F5344CB8AC3E}">
        <p14:creationId xmlns:p14="http://schemas.microsoft.com/office/powerpoint/2010/main" val="1888429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DCD9E-6C6F-F4B8-AFF5-14B4413ABFC3}"/>
              </a:ext>
            </a:extLst>
          </p:cNvPr>
          <p:cNvPicPr>
            <a:picLocks noChangeAspect="1"/>
          </p:cNvPicPr>
          <p:nvPr/>
        </p:nvPicPr>
        <p:blipFill>
          <a:blip r:embed="rId2"/>
          <a:stretch>
            <a:fillRect/>
          </a:stretch>
        </p:blipFill>
        <p:spPr>
          <a:xfrm>
            <a:off x="557985" y="874776"/>
            <a:ext cx="10756191" cy="5108448"/>
          </a:xfrm>
          <a:prstGeom prst="rect">
            <a:avLst/>
          </a:prstGeom>
        </p:spPr>
      </p:pic>
    </p:spTree>
    <p:extLst>
      <p:ext uri="{BB962C8B-B14F-4D97-AF65-F5344CB8AC3E}">
        <p14:creationId xmlns:p14="http://schemas.microsoft.com/office/powerpoint/2010/main" val="3030958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CE14FA-40D6-B557-593B-E51C943D104C}"/>
              </a:ext>
            </a:extLst>
          </p:cNvPr>
          <p:cNvPicPr>
            <a:picLocks noChangeAspect="1"/>
          </p:cNvPicPr>
          <p:nvPr/>
        </p:nvPicPr>
        <p:blipFill>
          <a:blip r:embed="rId2"/>
          <a:stretch>
            <a:fillRect/>
          </a:stretch>
        </p:blipFill>
        <p:spPr>
          <a:xfrm>
            <a:off x="1008940" y="841248"/>
            <a:ext cx="10174120" cy="4962144"/>
          </a:xfrm>
          <a:prstGeom prst="rect">
            <a:avLst/>
          </a:prstGeom>
        </p:spPr>
      </p:pic>
    </p:spTree>
    <p:extLst>
      <p:ext uri="{BB962C8B-B14F-4D97-AF65-F5344CB8AC3E}">
        <p14:creationId xmlns:p14="http://schemas.microsoft.com/office/powerpoint/2010/main" val="3380128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B5CFD7-3D5C-1E9A-B8BE-A4AACCB8DB95}"/>
              </a:ext>
            </a:extLst>
          </p:cNvPr>
          <p:cNvPicPr>
            <a:picLocks noChangeAspect="1"/>
          </p:cNvPicPr>
          <p:nvPr/>
        </p:nvPicPr>
        <p:blipFill>
          <a:blip r:embed="rId2"/>
          <a:stretch>
            <a:fillRect/>
          </a:stretch>
        </p:blipFill>
        <p:spPr>
          <a:xfrm>
            <a:off x="489755" y="597408"/>
            <a:ext cx="11212490" cy="4986527"/>
          </a:xfrm>
          <a:prstGeom prst="rect">
            <a:avLst/>
          </a:prstGeom>
        </p:spPr>
      </p:pic>
    </p:spTree>
    <p:extLst>
      <p:ext uri="{BB962C8B-B14F-4D97-AF65-F5344CB8AC3E}">
        <p14:creationId xmlns:p14="http://schemas.microsoft.com/office/powerpoint/2010/main" val="4213833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D7587C-9652-2420-7758-6306D2A3FDE9}"/>
              </a:ext>
            </a:extLst>
          </p:cNvPr>
          <p:cNvPicPr>
            <a:picLocks noChangeAspect="1"/>
          </p:cNvPicPr>
          <p:nvPr/>
        </p:nvPicPr>
        <p:blipFill>
          <a:blip r:embed="rId2"/>
          <a:stretch>
            <a:fillRect/>
          </a:stretch>
        </p:blipFill>
        <p:spPr>
          <a:xfrm>
            <a:off x="1525109" y="1060704"/>
            <a:ext cx="8678486" cy="4523232"/>
          </a:xfrm>
          <a:prstGeom prst="rect">
            <a:avLst/>
          </a:prstGeom>
        </p:spPr>
      </p:pic>
    </p:spTree>
    <p:extLst>
      <p:ext uri="{BB962C8B-B14F-4D97-AF65-F5344CB8AC3E}">
        <p14:creationId xmlns:p14="http://schemas.microsoft.com/office/powerpoint/2010/main" val="141493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5">
            <a:extLst>
              <a:ext uri="{FF2B5EF4-FFF2-40B4-BE49-F238E27FC236}">
                <a16:creationId xmlns:a16="http://schemas.microsoft.com/office/drawing/2014/main" id="{AAF25FFB-7148-2035-E801-FBE367534C8A}"/>
              </a:ext>
            </a:extLst>
          </p:cNvPr>
          <p:cNvGraphicFramePr/>
          <p:nvPr>
            <p:extLst>
              <p:ext uri="{D42A27DB-BD31-4B8C-83A1-F6EECF244321}">
                <p14:modId xmlns:p14="http://schemas.microsoft.com/office/powerpoint/2010/main" val="1330266889"/>
              </p:ext>
            </p:extLst>
          </p:nvPr>
        </p:nvGraphicFramePr>
        <p:xfrm>
          <a:off x="982133" y="1092200"/>
          <a:ext cx="10473268" cy="4254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771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43BA0-E5A5-6BED-736C-C580A01B8467}"/>
              </a:ext>
            </a:extLst>
          </p:cNvPr>
          <p:cNvPicPr>
            <a:picLocks noChangeAspect="1"/>
          </p:cNvPicPr>
          <p:nvPr/>
        </p:nvPicPr>
        <p:blipFill>
          <a:blip r:embed="rId2"/>
          <a:stretch>
            <a:fillRect/>
          </a:stretch>
        </p:blipFill>
        <p:spPr>
          <a:xfrm>
            <a:off x="1242335" y="890017"/>
            <a:ext cx="9707330" cy="4896750"/>
          </a:xfrm>
          <a:prstGeom prst="rect">
            <a:avLst/>
          </a:prstGeom>
        </p:spPr>
      </p:pic>
    </p:spTree>
    <p:extLst>
      <p:ext uri="{BB962C8B-B14F-4D97-AF65-F5344CB8AC3E}">
        <p14:creationId xmlns:p14="http://schemas.microsoft.com/office/powerpoint/2010/main" val="2250258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7C2DA4-3980-B610-9955-0EDA8DE434A8}"/>
              </a:ext>
            </a:extLst>
          </p:cNvPr>
          <p:cNvPicPr>
            <a:picLocks noChangeAspect="1"/>
          </p:cNvPicPr>
          <p:nvPr/>
        </p:nvPicPr>
        <p:blipFill>
          <a:blip r:embed="rId2"/>
          <a:stretch>
            <a:fillRect/>
          </a:stretch>
        </p:blipFill>
        <p:spPr>
          <a:xfrm>
            <a:off x="565966" y="731520"/>
            <a:ext cx="10894514" cy="5121931"/>
          </a:xfrm>
          <a:prstGeom prst="rect">
            <a:avLst/>
          </a:prstGeom>
        </p:spPr>
      </p:pic>
    </p:spTree>
    <p:extLst>
      <p:ext uri="{BB962C8B-B14F-4D97-AF65-F5344CB8AC3E}">
        <p14:creationId xmlns:p14="http://schemas.microsoft.com/office/powerpoint/2010/main" val="3400157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6D13DB-8C1F-8FF6-639F-2F8A027D0EFE}"/>
              </a:ext>
            </a:extLst>
          </p:cNvPr>
          <p:cNvPicPr>
            <a:picLocks noChangeAspect="1"/>
          </p:cNvPicPr>
          <p:nvPr/>
        </p:nvPicPr>
        <p:blipFill>
          <a:blip r:embed="rId2"/>
          <a:stretch>
            <a:fillRect/>
          </a:stretch>
        </p:blipFill>
        <p:spPr>
          <a:xfrm>
            <a:off x="536448" y="902208"/>
            <a:ext cx="10814304" cy="4546374"/>
          </a:xfrm>
          <a:prstGeom prst="rect">
            <a:avLst/>
          </a:prstGeom>
        </p:spPr>
      </p:pic>
    </p:spTree>
    <p:extLst>
      <p:ext uri="{BB962C8B-B14F-4D97-AF65-F5344CB8AC3E}">
        <p14:creationId xmlns:p14="http://schemas.microsoft.com/office/powerpoint/2010/main" val="3601545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FB9E2-2239-5DC9-5140-0F80BBD50670}"/>
              </a:ext>
            </a:extLst>
          </p:cNvPr>
          <p:cNvPicPr>
            <a:picLocks noChangeAspect="1"/>
          </p:cNvPicPr>
          <p:nvPr/>
        </p:nvPicPr>
        <p:blipFill>
          <a:blip r:embed="rId2"/>
          <a:stretch>
            <a:fillRect/>
          </a:stretch>
        </p:blipFill>
        <p:spPr>
          <a:xfrm>
            <a:off x="585216" y="711209"/>
            <a:ext cx="7205472" cy="4619743"/>
          </a:xfrm>
          <a:prstGeom prst="rect">
            <a:avLst/>
          </a:prstGeom>
        </p:spPr>
      </p:pic>
      <p:sp>
        <p:nvSpPr>
          <p:cNvPr id="6" name="TextBox 5">
            <a:extLst>
              <a:ext uri="{FF2B5EF4-FFF2-40B4-BE49-F238E27FC236}">
                <a16:creationId xmlns:a16="http://schemas.microsoft.com/office/drawing/2014/main" id="{E9E4E730-BCEB-6CAF-076D-EF7B54415DF2}"/>
              </a:ext>
            </a:extLst>
          </p:cNvPr>
          <p:cNvSpPr txBox="1"/>
          <p:nvPr/>
        </p:nvSpPr>
        <p:spPr>
          <a:xfrm>
            <a:off x="8705088" y="2770632"/>
            <a:ext cx="2633472" cy="1754326"/>
          </a:xfrm>
          <a:prstGeom prst="rect">
            <a:avLst/>
          </a:prstGeom>
          <a:noFill/>
        </p:spPr>
        <p:txBody>
          <a:bodyPr wrap="square" rtlCol="0">
            <a:spAutoFit/>
          </a:bodyPr>
          <a:lstStyle/>
          <a:p>
            <a:r>
              <a:rPr lang="en-US" b="1" dirty="0"/>
              <a:t>Conclusion</a:t>
            </a:r>
            <a:r>
              <a:rPr lang="en-US" dirty="0"/>
              <a:t> : I have just created new sheet in excel and copy all the chart and then paste it on a single sheet make a Dashboard and finally it look this.</a:t>
            </a:r>
            <a:endParaRPr lang="en-IN" dirty="0"/>
          </a:p>
        </p:txBody>
      </p:sp>
    </p:spTree>
    <p:extLst>
      <p:ext uri="{BB962C8B-B14F-4D97-AF65-F5344CB8AC3E}">
        <p14:creationId xmlns:p14="http://schemas.microsoft.com/office/powerpoint/2010/main" val="590013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8E3D-2B6B-1A8B-9AAB-63645F65BF96}"/>
              </a:ext>
            </a:extLst>
          </p:cNvPr>
          <p:cNvSpPr>
            <a:spLocks noGrp="1"/>
          </p:cNvSpPr>
          <p:nvPr>
            <p:ph type="title"/>
          </p:nvPr>
        </p:nvSpPr>
        <p:spPr>
          <a:xfrm>
            <a:off x="581192" y="2786988"/>
            <a:ext cx="11029616" cy="1013800"/>
          </a:xfrm>
        </p:spPr>
        <p:txBody>
          <a:bodyPr>
            <a:noAutofit/>
          </a:bodyPr>
          <a:lstStyle/>
          <a:p>
            <a:r>
              <a:rPr lang="en-US" sz="8000" b="1" dirty="0">
                <a:solidFill>
                  <a:srgbClr val="FF0000"/>
                </a:solidFill>
              </a:rPr>
              <a:t>THANK YOU</a:t>
            </a:r>
            <a:endParaRPr lang="en-IN" sz="8000" b="1" dirty="0">
              <a:solidFill>
                <a:srgbClr val="FF0000"/>
              </a:solidFill>
            </a:endParaRPr>
          </a:p>
        </p:txBody>
      </p:sp>
    </p:spTree>
    <p:extLst>
      <p:ext uri="{BB962C8B-B14F-4D97-AF65-F5344CB8AC3E}">
        <p14:creationId xmlns:p14="http://schemas.microsoft.com/office/powerpoint/2010/main" val="2522236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5">
            <a:extLst>
              <a:ext uri="{FF2B5EF4-FFF2-40B4-BE49-F238E27FC236}">
                <a16:creationId xmlns:a16="http://schemas.microsoft.com/office/drawing/2014/main" id="{9C139EE9-2F3F-CCAC-BB11-3862D737FDBE}"/>
              </a:ext>
            </a:extLst>
          </p:cNvPr>
          <p:cNvGraphicFramePr/>
          <p:nvPr>
            <p:extLst>
              <p:ext uri="{D42A27DB-BD31-4B8C-83A1-F6EECF244321}">
                <p14:modId xmlns:p14="http://schemas.microsoft.com/office/powerpoint/2010/main" val="3227113339"/>
              </p:ext>
            </p:extLst>
          </p:nvPr>
        </p:nvGraphicFramePr>
        <p:xfrm>
          <a:off x="863600" y="1227667"/>
          <a:ext cx="10668000" cy="4123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7008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A5BF-7DD5-7DDA-AAD7-6763A94D1502}"/>
              </a:ext>
            </a:extLst>
          </p:cNvPr>
          <p:cNvSpPr>
            <a:spLocks noGrp="1"/>
          </p:cNvSpPr>
          <p:nvPr>
            <p:ph type="title"/>
          </p:nvPr>
        </p:nvSpPr>
        <p:spPr>
          <a:xfrm>
            <a:off x="135468" y="0"/>
            <a:ext cx="4182532" cy="1134102"/>
          </a:xfrm>
        </p:spPr>
        <p:txBody>
          <a:bodyPr/>
          <a:lstStyle/>
          <a:p>
            <a:r>
              <a:rPr kumimoji="0" lang="en-US" sz="3600" b="1" i="0" u="none" strike="noStrike" kern="1200" cap="none" spc="0" normalizeH="0" baseline="0" dirty="0">
                <a:ln>
                  <a:noFill/>
                </a:ln>
                <a:solidFill>
                  <a:schemeClr val="tx1"/>
                </a:solidFill>
                <a:effectLst/>
                <a:uLnTx/>
                <a:uFillTx/>
                <a:latin typeface="+mj-lt"/>
                <a:ea typeface="+mn-ea"/>
                <a:cs typeface="+mn-cs"/>
              </a:rPr>
              <a:t>ER Diagram</a:t>
            </a:r>
            <a:endParaRPr lang="en-US" dirty="0"/>
          </a:p>
        </p:txBody>
      </p:sp>
      <p:pic>
        <p:nvPicPr>
          <p:cNvPr id="5" name="Picture 4">
            <a:extLst>
              <a:ext uri="{FF2B5EF4-FFF2-40B4-BE49-F238E27FC236}">
                <a16:creationId xmlns:a16="http://schemas.microsoft.com/office/drawing/2014/main" id="{FEC8CA65-BBF9-8E42-9669-662DFB24BF29}"/>
              </a:ext>
            </a:extLst>
          </p:cNvPr>
          <p:cNvPicPr>
            <a:picLocks noChangeAspect="1"/>
          </p:cNvPicPr>
          <p:nvPr/>
        </p:nvPicPr>
        <p:blipFill>
          <a:blip r:embed="rId2"/>
          <a:stretch>
            <a:fillRect/>
          </a:stretch>
        </p:blipFill>
        <p:spPr>
          <a:xfrm>
            <a:off x="592667" y="1134102"/>
            <a:ext cx="11401344" cy="5546098"/>
          </a:xfrm>
          <a:prstGeom prst="rect">
            <a:avLst/>
          </a:prstGeom>
        </p:spPr>
      </p:pic>
    </p:spTree>
    <p:extLst>
      <p:ext uri="{BB962C8B-B14F-4D97-AF65-F5344CB8AC3E}">
        <p14:creationId xmlns:p14="http://schemas.microsoft.com/office/powerpoint/2010/main" val="420612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2297-DE5D-5078-6364-5DB10D420E67}"/>
              </a:ext>
            </a:extLst>
          </p:cNvPr>
          <p:cNvSpPr>
            <a:spLocks noGrp="1"/>
          </p:cNvSpPr>
          <p:nvPr>
            <p:ph type="title"/>
          </p:nvPr>
        </p:nvSpPr>
        <p:spPr>
          <a:xfrm>
            <a:off x="1117600" y="1837267"/>
            <a:ext cx="10287000" cy="2235201"/>
          </a:xfrm>
        </p:spPr>
        <p:txBody>
          <a:bodyPr>
            <a:normAutofit/>
          </a:bodyPr>
          <a:lstStyle/>
          <a:p>
            <a:r>
              <a:rPr kumimoji="0" lang="en-US" sz="4400" b="1" i="0" u="none" strike="noStrike" kern="1200" cap="none" spc="0" normalizeH="0" baseline="0" noProof="0" dirty="0">
                <a:ln>
                  <a:noFill/>
                </a:ln>
                <a:solidFill>
                  <a:srgbClr val="FF0000"/>
                </a:solidFill>
                <a:effectLst/>
                <a:uLnTx/>
                <a:uFillTx/>
                <a:latin typeface="+mj-lt"/>
                <a:ea typeface="+mj-ea"/>
                <a:cs typeface="+mj-cs"/>
              </a:rPr>
              <a:t>Power BI Problem</a:t>
            </a:r>
            <a:r>
              <a:rPr lang="en-US" sz="4400" b="1" kern="1200" dirty="0">
                <a:solidFill>
                  <a:srgbClr val="FF0000"/>
                </a:solidFill>
                <a:latin typeface="+mj-lt"/>
                <a:ea typeface="+mj-ea"/>
                <a:cs typeface="+mj-cs"/>
              </a:rPr>
              <a:t> Statements</a:t>
            </a:r>
            <a:endParaRPr lang="en-US" sz="4400" b="1" dirty="0">
              <a:solidFill>
                <a:srgbClr val="FF0000"/>
              </a:solidFill>
            </a:endParaRPr>
          </a:p>
        </p:txBody>
      </p:sp>
    </p:spTree>
    <p:extLst>
      <p:ext uri="{BB962C8B-B14F-4D97-AF65-F5344CB8AC3E}">
        <p14:creationId xmlns:p14="http://schemas.microsoft.com/office/powerpoint/2010/main" val="373188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7A1366-F30F-F2B3-653E-5D3686B6123A}"/>
              </a:ext>
            </a:extLst>
          </p:cNvPr>
          <p:cNvPicPr>
            <a:picLocks noChangeAspect="1"/>
          </p:cNvPicPr>
          <p:nvPr/>
        </p:nvPicPr>
        <p:blipFill>
          <a:blip r:embed="rId2"/>
          <a:stretch>
            <a:fillRect/>
          </a:stretch>
        </p:blipFill>
        <p:spPr>
          <a:xfrm>
            <a:off x="0" y="0"/>
            <a:ext cx="12192000" cy="6819378"/>
          </a:xfrm>
          <a:prstGeom prst="rect">
            <a:avLst/>
          </a:prstGeom>
        </p:spPr>
      </p:pic>
    </p:spTree>
    <p:extLst>
      <p:ext uri="{BB962C8B-B14F-4D97-AF65-F5344CB8AC3E}">
        <p14:creationId xmlns:p14="http://schemas.microsoft.com/office/powerpoint/2010/main" val="1474242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7182-CFF2-F92E-2D36-AE60E784361B}"/>
              </a:ext>
            </a:extLst>
          </p:cNvPr>
          <p:cNvSpPr>
            <a:spLocks noGrp="1"/>
          </p:cNvSpPr>
          <p:nvPr>
            <p:ph type="title"/>
          </p:nvPr>
        </p:nvSpPr>
        <p:spPr>
          <a:xfrm>
            <a:off x="524933" y="601134"/>
            <a:ext cx="11085875" cy="1016000"/>
          </a:xfrm>
        </p:spPr>
        <p:txBody>
          <a:bodyPr>
            <a:normAutofit/>
          </a:bodyPr>
          <a:lstStyle/>
          <a:p>
            <a:r>
              <a:rPr lang="en-US" sz="2000" i="0" cap="none" dirty="0">
                <a:solidFill>
                  <a:srgbClr val="24292E"/>
                </a:solidFill>
                <a:effectLst/>
                <a:latin typeface="Plus Jakarta Sans"/>
              </a:rPr>
              <a:t>Can you create a geographical map in power BI showing the distribution of cities in the dataset based on their latitude and longitude?</a:t>
            </a:r>
            <a:endParaRPr lang="en-US" sz="2000" cap="none" dirty="0"/>
          </a:p>
        </p:txBody>
      </p:sp>
      <p:pic>
        <p:nvPicPr>
          <p:cNvPr id="7" name="Picture 6">
            <a:extLst>
              <a:ext uri="{FF2B5EF4-FFF2-40B4-BE49-F238E27FC236}">
                <a16:creationId xmlns:a16="http://schemas.microsoft.com/office/drawing/2014/main" id="{C0CBCE8D-6785-6C18-8424-12E4F6C7191E}"/>
              </a:ext>
            </a:extLst>
          </p:cNvPr>
          <p:cNvPicPr>
            <a:picLocks noChangeAspect="1"/>
          </p:cNvPicPr>
          <p:nvPr/>
        </p:nvPicPr>
        <p:blipFill>
          <a:blip r:embed="rId2"/>
          <a:stretch>
            <a:fillRect/>
          </a:stretch>
        </p:blipFill>
        <p:spPr>
          <a:xfrm>
            <a:off x="1143000" y="1710266"/>
            <a:ext cx="4953000" cy="4360333"/>
          </a:xfrm>
          <a:prstGeom prst="rect">
            <a:avLst/>
          </a:prstGeom>
        </p:spPr>
      </p:pic>
      <p:sp>
        <p:nvSpPr>
          <p:cNvPr id="9" name="TextBox 8">
            <a:extLst>
              <a:ext uri="{FF2B5EF4-FFF2-40B4-BE49-F238E27FC236}">
                <a16:creationId xmlns:a16="http://schemas.microsoft.com/office/drawing/2014/main" id="{D1D77F21-C282-08DF-7393-EFA9AFB737BE}"/>
              </a:ext>
            </a:extLst>
          </p:cNvPr>
          <p:cNvSpPr txBox="1"/>
          <p:nvPr/>
        </p:nvSpPr>
        <p:spPr>
          <a:xfrm>
            <a:off x="6493932" y="2074334"/>
            <a:ext cx="4555068"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Cities are more densely distributed in specific regions, often around major economic hubs or favorable climatic zones.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map helps identify underrepresented areas, which can be useful for urban development and infrastructure planning.</a:t>
            </a:r>
          </a:p>
        </p:txBody>
      </p:sp>
    </p:spTree>
    <p:extLst>
      <p:ext uri="{BB962C8B-B14F-4D97-AF65-F5344CB8AC3E}">
        <p14:creationId xmlns:p14="http://schemas.microsoft.com/office/powerpoint/2010/main" val="192665933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Droplet</Template>
  <TotalTime>341</TotalTime>
  <Words>1338</Words>
  <Application>Microsoft Office PowerPoint</Application>
  <PresentationFormat>Widescreen</PresentationFormat>
  <Paragraphs>57</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Plus Jakarta Sans</vt:lpstr>
      <vt:lpstr>Segoe UI Light</vt:lpstr>
      <vt:lpstr>Times New Roman</vt:lpstr>
      <vt:lpstr>Tw Cen MT</vt:lpstr>
      <vt:lpstr>Droplet</vt:lpstr>
      <vt:lpstr>Capstone Project – Weather Analysis</vt:lpstr>
      <vt:lpstr>INTRODUCTION </vt:lpstr>
      <vt:lpstr>PowerPoint Presentation</vt:lpstr>
      <vt:lpstr>PowerPoint Presentation</vt:lpstr>
      <vt:lpstr>PowerPoint Presentation</vt:lpstr>
      <vt:lpstr>ER Diagram</vt:lpstr>
      <vt:lpstr>Power BI Problem Statements</vt:lpstr>
      <vt:lpstr>PowerPoint Presentation</vt:lpstr>
      <vt:lpstr>Can you create a geographical map in power BI showing the distribution of cities in the dataset based on their latitude and longitude?</vt:lpstr>
      <vt:lpstr>In power BI, can you create a bar chart representing the top 10 countries with the highest number of cities in the dataset?  </vt:lpstr>
      <vt:lpstr>How does the distribution of cities in terms of latitude vary across different continents? Create a scatter plot in power BI to illustrate this.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ProBlem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Gokul S</dc:creator>
  <cp:lastModifiedBy>HRISHIT KUMAR SAHA</cp:lastModifiedBy>
  <cp:revision>4</cp:revision>
  <dcterms:created xsi:type="dcterms:W3CDTF">2025-03-27T05:33:19Z</dcterms:created>
  <dcterms:modified xsi:type="dcterms:W3CDTF">2025-03-28T12:04:04Z</dcterms:modified>
</cp:coreProperties>
</file>